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310" r:id="rId40"/>
    <p:sldId id="259" r:id="rId41"/>
    <p:sldId id="309" r:id="rId42"/>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9C1"/>
    <a:srgbClr val="B2E8C0"/>
    <a:srgbClr val="FEDEFC"/>
    <a:srgbClr val="B50B78"/>
    <a:srgbClr val="FDFDE7"/>
    <a:srgbClr val="FE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55" autoAdjust="0"/>
  </p:normalViewPr>
  <p:slideViewPr>
    <p:cSldViewPr>
      <p:cViewPr varScale="1">
        <p:scale>
          <a:sx n="107" d="100"/>
          <a:sy n="107"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t>4.02.2019</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t>‹#›</a:t>
            </a:fld>
            <a:endParaRPr lang="tr-TR"/>
          </a:p>
        </p:txBody>
      </p:sp>
    </p:spTree>
    <p:extLst>
      <p:ext uri="{BB962C8B-B14F-4D97-AF65-F5344CB8AC3E}">
        <p14:creationId xmlns:p14="http://schemas.microsoft.com/office/powerpoint/2010/main"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t>4.02.2019</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t>‹#›</a:t>
            </a:fld>
            <a:endParaRPr lang="tr-TR"/>
          </a:p>
        </p:txBody>
      </p:sp>
    </p:spTree>
    <p:extLst>
      <p:ext uri="{BB962C8B-B14F-4D97-AF65-F5344CB8AC3E}">
        <p14:creationId xmlns:p14="http://schemas.microsoft.com/office/powerpoint/2010/main"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5</a:t>
            </a:fld>
            <a:endParaRPr lang="tr-TR"/>
          </a:p>
        </p:txBody>
      </p:sp>
    </p:spTree>
    <p:extLst>
      <p:ext uri="{BB962C8B-B14F-4D97-AF65-F5344CB8AC3E}">
        <p14:creationId xmlns:p14="http://schemas.microsoft.com/office/powerpoint/2010/main"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‘Çeşitli</a:t>
            </a:r>
            <a:r>
              <a:rPr lang="tr-TR" baseline="0" dirty="0" smtClean="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20</a:t>
            </a:fld>
            <a:endParaRPr lang="tr-TR"/>
          </a:p>
        </p:txBody>
      </p:sp>
    </p:spTree>
    <p:extLst>
      <p:ext uri="{BB962C8B-B14F-4D97-AF65-F5344CB8AC3E}">
        <p14:creationId xmlns:p14="http://schemas.microsoft.com/office/powerpoint/2010/main"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a:t>
            </a:r>
          </a:p>
          <a:p>
            <a:r>
              <a:rPr lang="tr-TR" dirty="0" smtClean="0"/>
              <a:t>1- Bu grubun temel enerji kaynağı</a:t>
            </a:r>
            <a:r>
              <a:rPr lang="tr-TR" baseline="0" dirty="0" smtClean="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34</a:t>
            </a:fld>
            <a:endParaRPr lang="tr-TR"/>
          </a:p>
        </p:txBody>
      </p:sp>
    </p:spTree>
    <p:extLst>
      <p:ext uri="{BB962C8B-B14F-4D97-AF65-F5344CB8AC3E}">
        <p14:creationId xmlns:p14="http://schemas.microsoft.com/office/powerpoint/2010/main"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smtClean="0"/>
              <a:t>3-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35</a:t>
            </a:fld>
            <a:endParaRPr lang="tr-TR"/>
          </a:p>
        </p:txBody>
      </p:sp>
    </p:spTree>
    <p:extLst>
      <p:ext uri="{BB962C8B-B14F-4D97-AF65-F5344CB8AC3E}">
        <p14:creationId xmlns:p14="http://schemas.microsoft.com/office/powerpoint/2010/main"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36</a:t>
            </a:fld>
            <a:endParaRPr lang="tr-TR"/>
          </a:p>
        </p:txBody>
      </p:sp>
    </p:spTree>
    <p:extLst>
      <p:ext uri="{BB962C8B-B14F-4D97-AF65-F5344CB8AC3E}">
        <p14:creationId xmlns:p14="http://schemas.microsoft.com/office/powerpoint/2010/main"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38</a:t>
            </a:fld>
            <a:endParaRPr lang="tr-TR"/>
          </a:p>
        </p:txBody>
      </p:sp>
    </p:spTree>
    <p:extLst>
      <p:ext uri="{BB962C8B-B14F-4D97-AF65-F5344CB8AC3E}">
        <p14:creationId xmlns:p14="http://schemas.microsoft.com/office/powerpoint/2010/main"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1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25.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 Id="rId1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16.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6.jpeg"/><Relationship Id="rId16"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smtClean="0">
                <a:solidFill>
                  <a:srgbClr val="FF0000"/>
                </a:solidFill>
                <a:latin typeface="+mn-lt"/>
              </a:rPr>
              <a:t>Beslenme </a:t>
            </a:r>
            <a:br>
              <a:rPr lang="tr-TR" sz="6000" b="1" dirty="0" smtClean="0">
                <a:solidFill>
                  <a:srgbClr val="FF0000"/>
                </a:solidFill>
                <a:latin typeface="+mn-lt"/>
              </a:rPr>
            </a:br>
            <a:r>
              <a:rPr lang="tr-TR" sz="6000" b="1" dirty="0" smtClean="0">
                <a:solidFill>
                  <a:srgbClr val="FF0000"/>
                </a:solidFill>
                <a:latin typeface="+mn-lt"/>
              </a:rPr>
              <a:t>Besin Ögeleri </a:t>
            </a:r>
            <a:br>
              <a:rPr lang="tr-TR" sz="6000" b="1" dirty="0" smtClean="0">
                <a:solidFill>
                  <a:srgbClr val="FF0000"/>
                </a:solidFill>
                <a:latin typeface="+mn-lt"/>
              </a:rPr>
            </a:br>
            <a:r>
              <a:rPr lang="tr-TR" sz="6000" b="1" dirty="0" smtClean="0">
                <a:solidFill>
                  <a:srgbClr val="FF0000"/>
                </a:solidFill>
                <a:latin typeface="+mn-lt"/>
              </a:rPr>
              <a:t>ve </a:t>
            </a:r>
            <a:br>
              <a:rPr lang="tr-TR" sz="6000" b="1" dirty="0" smtClean="0">
                <a:solidFill>
                  <a:srgbClr val="FF0000"/>
                </a:solidFill>
                <a:latin typeface="+mn-lt"/>
              </a:rPr>
            </a:br>
            <a:r>
              <a:rPr lang="tr-TR" sz="6000" b="1" dirty="0" smtClean="0">
                <a:solidFill>
                  <a:srgbClr val="FF0000"/>
                </a:solidFill>
                <a:latin typeface="+mn-lt"/>
              </a:rPr>
              <a:t>Besin Grupları</a:t>
            </a:r>
            <a:br>
              <a:rPr lang="tr-TR" sz="6000" b="1" dirty="0" smtClean="0">
                <a:solidFill>
                  <a:srgbClr val="FF0000"/>
                </a:solidFill>
                <a:latin typeface="+mn-lt"/>
              </a:rPr>
            </a:br>
            <a:r>
              <a:rPr lang="tr-TR" sz="2800" b="1" dirty="0" smtClean="0">
                <a:latin typeface="+mn-lt"/>
              </a:rPr>
              <a:t>- Ortaokul -</a:t>
            </a:r>
            <a:endParaRPr lang="tr-TR" sz="6000" b="1" dirty="0">
              <a:latin typeface="+mn-lt"/>
            </a:endParaRPr>
          </a:p>
        </p:txBody>
      </p:sp>
      <p:pic>
        <p:nvPicPr>
          <p:cNvPr id="5" name="Resim 4"/>
          <p:cNvPicPr>
            <a:picLocks noChangeAspect="1"/>
          </p:cNvPicPr>
          <p:nvPr/>
        </p:nvPicPr>
        <p:blipFill>
          <a:blip r:embed="rId2"/>
          <a:stretch>
            <a:fillRect/>
          </a:stretch>
        </p:blipFill>
        <p:spPr>
          <a:xfrm>
            <a:off x="3741792" y="5301175"/>
            <a:ext cx="1624413" cy="1512000"/>
          </a:xfrm>
          <a:prstGeom prst="ellipse">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404" y="72059"/>
            <a:ext cx="3579188" cy="972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smtClean="0"/>
              <a:t>Sıvı </a:t>
            </a:r>
            <a:r>
              <a:rPr lang="tr-TR" sz="2800" dirty="0"/>
              <a:t>ve katı yağlar olmak üzere ikiye ayrılırlar. </a:t>
            </a:r>
            <a:endParaRPr lang="tr-TR" sz="2800" dirty="0" smtClean="0"/>
          </a:p>
          <a:p>
            <a:pPr lvl="1"/>
            <a:r>
              <a:rPr lang="tr-TR" dirty="0" smtClean="0"/>
              <a:t>Sıvı yağlar </a:t>
            </a:r>
            <a:r>
              <a:rPr lang="tr-TR" dirty="0" smtClean="0">
                <a:sym typeface="Wingdings" panose="05000000000000000000" pitchFamily="2" charset="2"/>
              </a:rPr>
              <a:t> </a:t>
            </a:r>
            <a:r>
              <a:rPr lang="tr-TR" dirty="0" smtClean="0"/>
              <a:t>zeytin</a:t>
            </a:r>
            <a:r>
              <a:rPr lang="tr-TR" dirty="0"/>
              <a:t>, </a:t>
            </a:r>
            <a:r>
              <a:rPr lang="tr-TR" dirty="0" smtClean="0"/>
              <a:t>ayçiçeği, </a:t>
            </a:r>
            <a:r>
              <a:rPr lang="tr-TR" dirty="0"/>
              <a:t>mısır, fındık ve soya gibi bitkisel besinlerden elde </a:t>
            </a:r>
            <a:r>
              <a:rPr lang="tr-TR" dirty="0" smtClean="0"/>
              <a:t>edilir </a:t>
            </a:r>
          </a:p>
          <a:p>
            <a:pPr lvl="1"/>
            <a:r>
              <a:rPr lang="tr-TR" dirty="0" smtClean="0"/>
              <a:t>Katı </a:t>
            </a:r>
            <a:r>
              <a:rPr lang="tr-TR" dirty="0"/>
              <a:t>yağlar </a:t>
            </a:r>
            <a:r>
              <a:rPr lang="tr-TR" dirty="0" smtClean="0">
                <a:sym typeface="Wingdings" panose="05000000000000000000" pitchFamily="2" charset="2"/>
              </a:rPr>
              <a:t> </a:t>
            </a:r>
            <a:r>
              <a:rPr lang="tr-TR" dirty="0" smtClean="0"/>
              <a:t>iç yağı, kuyruk yağı, margarin ve tereyağıdır</a:t>
            </a:r>
          </a:p>
          <a:p>
            <a:pPr lvl="2"/>
            <a:r>
              <a:rPr lang="tr-TR" sz="2000" b="1" dirty="0" smtClean="0">
                <a:solidFill>
                  <a:schemeClr val="accent6"/>
                </a:solidFill>
              </a:rPr>
              <a:t>Ayrıca </a:t>
            </a:r>
            <a:r>
              <a:rPr lang="tr-TR" sz="2000" b="1" dirty="0">
                <a:solidFill>
                  <a:schemeClr val="accent6"/>
                </a:solidFill>
              </a:rPr>
              <a:t>bütün hayvansal besinlerin içinde de katı yağlar </a:t>
            </a:r>
            <a:r>
              <a:rPr lang="tr-TR" sz="2000" b="1" dirty="0" smtClean="0">
                <a:solidFill>
                  <a:schemeClr val="accent6"/>
                </a:solidFill>
              </a:rPr>
              <a:t>bulunur!</a:t>
            </a:r>
          </a:p>
          <a:p>
            <a:r>
              <a:rPr lang="tr-TR" sz="2800" dirty="0" smtClean="0"/>
              <a:t>Fındık</a:t>
            </a:r>
            <a:r>
              <a:rPr lang="tr-TR" sz="2800" dirty="0"/>
              <a:t>,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a:t>
              </a:r>
              <a:r>
                <a:rPr lang="tr-TR" sz="3600" b="1" dirty="0" smtClean="0">
                  <a:solidFill>
                    <a:srgbClr val="FF0000"/>
                  </a:solidFill>
                </a:rPr>
                <a:t>sağlığı </a:t>
              </a:r>
              <a:r>
                <a:rPr lang="tr-TR" sz="3600" b="1" dirty="0">
                  <a:solidFill>
                    <a:srgbClr val="FF0000"/>
                  </a:solidFill>
                </a:rPr>
                <a:t>için </a:t>
              </a:r>
              <a:r>
                <a:rPr lang="tr-TR" sz="3600" b="1" dirty="0" smtClean="0">
                  <a:solidFill>
                    <a:srgbClr val="FF0000"/>
                  </a:solidFill>
                </a:rPr>
                <a:t>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6361856" y="6293249"/>
              <a:ext cx="825506" cy="878654"/>
            </a:xfrm>
            <a:prstGeom prst="rect">
              <a:avLst/>
            </a:prstGeom>
          </p:spPr>
        </p:pic>
      </p:gr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5084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a:t>
            </a:r>
            <a:r>
              <a:rPr lang="tr-TR" sz="3200" b="1" dirty="0" smtClean="0">
                <a:solidFill>
                  <a:schemeClr val="tx1"/>
                </a:solidFill>
              </a:rPr>
              <a:t>tüketirsek ne </a:t>
            </a:r>
            <a:r>
              <a:rPr lang="tr-TR" sz="3200" b="1" dirty="0">
                <a:solidFill>
                  <a:schemeClr val="tx1"/>
                </a:solidFill>
              </a:rPr>
              <a:t>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1"/>
                </a:solidFill>
              </a:rPr>
              <a:t>Gereğinden </a:t>
            </a:r>
            <a:r>
              <a:rPr lang="tr-TR" sz="3200" dirty="0">
                <a:solidFill>
                  <a:schemeClr val="tx1"/>
                </a:solidFill>
              </a:rPr>
              <a:t>fazla enerji aldığımız için </a:t>
            </a:r>
            <a:r>
              <a:rPr lang="tr-TR" sz="3200" dirty="0" smtClean="0">
                <a:solidFill>
                  <a:schemeClr val="tx1"/>
                </a:solidFill>
              </a:rPr>
              <a:t>kilo alırız </a:t>
            </a:r>
          </a:p>
          <a:p>
            <a:pPr marL="457200" indent="-457200">
              <a:buFont typeface="Arial" panose="020B0604020202020204" pitchFamily="34" charset="0"/>
              <a:buChar char="•"/>
            </a:pPr>
            <a:r>
              <a:rPr lang="tr-TR" sz="3200" dirty="0" smtClean="0">
                <a:solidFill>
                  <a:schemeClr val="tx1"/>
                </a:solidFill>
              </a:rPr>
              <a:t>Vücudumuzda </a:t>
            </a:r>
            <a:r>
              <a:rPr lang="tr-TR" sz="3200" dirty="0">
                <a:solidFill>
                  <a:schemeClr val="tx1"/>
                </a:solidFill>
              </a:rPr>
              <a:t>dolaşan kanın bileşimi bozulur </a:t>
            </a:r>
            <a:endParaRPr lang="tr-TR" sz="3200" dirty="0" smtClean="0">
              <a:solidFill>
                <a:schemeClr val="tx1"/>
              </a:solidFill>
            </a:endParaRPr>
          </a:p>
          <a:p>
            <a:pPr marL="457200" indent="-457200">
              <a:buFont typeface="Arial" panose="020B0604020202020204" pitchFamily="34" charset="0"/>
              <a:buChar char="•"/>
            </a:pPr>
            <a:r>
              <a:rPr lang="tr-TR" sz="3200" dirty="0" smtClean="0">
                <a:solidFill>
                  <a:schemeClr val="tx1"/>
                </a:solidFill>
              </a:rPr>
              <a:t>Kalp </a:t>
            </a:r>
            <a:r>
              <a:rPr lang="tr-TR" sz="3200" dirty="0">
                <a:solidFill>
                  <a:schemeClr val="tx1"/>
                </a:solidFill>
              </a:rPr>
              <a:t>ve damar sağlığımız olumsuz </a:t>
            </a:r>
            <a:r>
              <a:rPr lang="tr-TR" sz="3200" dirty="0" smtClean="0">
                <a:solidFill>
                  <a:schemeClr val="tx1"/>
                </a:solidFill>
              </a:rPr>
              <a:t>etkilenir </a:t>
            </a:r>
            <a:endParaRPr lang="tr-TR" sz="3200" dirty="0">
              <a:solidFill>
                <a:schemeClr val="tx1"/>
              </a:solidFill>
            </a:endParaRPr>
          </a:p>
          <a:p>
            <a:pPr marL="914400" lvl="1" indent="-457200">
              <a:buFont typeface="Calibri" panose="020F0502020204030204" pitchFamily="34" charset="0"/>
              <a:buChar char="¤"/>
            </a:pPr>
            <a:r>
              <a:rPr lang="tr-TR" sz="2800" dirty="0" smtClean="0">
                <a:solidFill>
                  <a:schemeClr val="tx1"/>
                </a:solidFill>
              </a:rPr>
              <a:t>Özellikle katı yağlar kalp ve damarlarımız için daha zararlıdır</a:t>
            </a:r>
            <a:endParaRPr lang="tr-TR" sz="2800" dirty="0">
              <a:solidFill>
                <a:schemeClr val="tx1"/>
              </a:solidFill>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7775168" y="3068960"/>
              <a:ext cx="1160748" cy="1328320"/>
            </a:xfrm>
            <a:prstGeom prst="rect">
              <a:avLst/>
            </a:prstGeom>
          </p:spPr>
        </p:pic>
      </p:grpSp>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0587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smtClean="0"/>
              <a:t>Hücrelerimizin </a:t>
            </a:r>
            <a:r>
              <a:rPr lang="tr-TR" dirty="0"/>
              <a:t>büyük bir bölümü proteinlerden </a:t>
            </a:r>
            <a:r>
              <a:rPr lang="tr-TR" dirty="0" smtClean="0"/>
              <a:t>yapılmıştır</a:t>
            </a:r>
          </a:p>
          <a:p>
            <a:endParaRPr lang="tr-TR" sz="2000" dirty="0" smtClean="0"/>
          </a:p>
          <a:p>
            <a:r>
              <a:rPr lang="tr-TR" dirty="0" smtClean="0"/>
              <a:t>Hücreler </a:t>
            </a:r>
            <a:r>
              <a:rPr lang="tr-TR" dirty="0"/>
              <a:t>sürekli olarak değişip yenilendiğinden </a:t>
            </a:r>
            <a:r>
              <a:rPr lang="tr-TR" dirty="0" smtClean="0"/>
              <a:t>vücudumuzda </a:t>
            </a:r>
            <a:r>
              <a:rPr lang="tr-TR" dirty="0"/>
              <a:t>protein depo miktarı çok </a:t>
            </a:r>
            <a:r>
              <a:rPr lang="tr-TR" dirty="0" smtClean="0"/>
              <a:t>azdır</a:t>
            </a:r>
          </a:p>
          <a:p>
            <a:pPr lvl="1"/>
            <a:r>
              <a:rPr lang="tr-TR" i="1" dirty="0" smtClean="0">
                <a:solidFill>
                  <a:schemeClr val="accent1"/>
                </a:solidFill>
              </a:rPr>
              <a:t>Vücut </a:t>
            </a:r>
            <a:r>
              <a:rPr lang="tr-TR" i="1" dirty="0">
                <a:solidFill>
                  <a:schemeClr val="accent1"/>
                </a:solidFill>
              </a:rPr>
              <a:t>proteinlerinin oluşumu için kaynak yiyeceklerin içinde bulunan </a:t>
            </a:r>
            <a:r>
              <a:rPr lang="tr-TR" i="1" dirty="0" smtClean="0">
                <a:solidFill>
                  <a:schemeClr val="accent1"/>
                </a:solidFill>
              </a:rPr>
              <a:t>proteinlerdir!</a:t>
            </a:r>
            <a:endParaRPr lang="tr-TR" i="1" dirty="0">
              <a:solidFill>
                <a:schemeClr val="accent1"/>
              </a:solidFill>
            </a:endParaRPr>
          </a:p>
          <a:p>
            <a:endParaRPr lang="tr-TR" sz="2200" dirty="0" smtClean="0"/>
          </a:p>
          <a:p>
            <a:r>
              <a:rPr lang="tr-TR" dirty="0" smtClean="0"/>
              <a:t>Et, tavuk, süt</a:t>
            </a:r>
            <a:r>
              <a:rPr lang="tr-TR" dirty="0"/>
              <a:t> </a:t>
            </a:r>
            <a:r>
              <a:rPr lang="tr-TR" dirty="0" smtClean="0"/>
              <a:t>ve ürünleri, yumurta, balık, </a:t>
            </a:r>
            <a:r>
              <a:rPr lang="tr-TR" dirty="0" err="1" smtClean="0"/>
              <a:t>kurubaklagiller</a:t>
            </a:r>
            <a:r>
              <a:rPr lang="tr-TR" dirty="0" smtClean="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smtClean="0">
                <a:solidFill>
                  <a:srgbClr val="FF0000"/>
                </a:solidFill>
              </a:rPr>
              <a:t>Her gün 1 adet yumurta yiyelim</a:t>
            </a:r>
          </a:p>
          <a:p>
            <a:pPr algn="ctr"/>
            <a:r>
              <a:rPr lang="tr-TR" sz="3200" b="1" i="1" dirty="0" smtClean="0">
                <a:solidFill>
                  <a:srgbClr val="FF0000"/>
                </a:solidFill>
              </a:rPr>
              <a:t>Sağlıklı büyüyelim</a:t>
            </a:r>
            <a:endParaRPr lang="tr-TR" sz="3200" b="1" i="1" dirty="0">
              <a:solidFill>
                <a:srgbClr val="FF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96387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Proteinler </a:t>
            </a:r>
            <a:r>
              <a:rPr lang="tr-TR" dirty="0"/>
              <a:t>sindirim </a:t>
            </a:r>
            <a:r>
              <a:rPr lang="tr-TR" dirty="0" smtClean="0"/>
              <a:t>sistemimizde </a:t>
            </a:r>
            <a:r>
              <a:rPr lang="tr-TR" dirty="0"/>
              <a:t>yapı taşlarını oluşturan amino asitlere </a:t>
            </a:r>
            <a:r>
              <a:rPr lang="tr-TR" dirty="0" smtClean="0"/>
              <a:t>ayrılır</a:t>
            </a:r>
          </a:p>
          <a:p>
            <a:endParaRPr lang="tr-TR" dirty="0" smtClean="0">
              <a:solidFill>
                <a:srgbClr val="FF0000"/>
              </a:solidFill>
            </a:endParaRPr>
          </a:p>
          <a:p>
            <a:r>
              <a:rPr lang="tr-TR" dirty="0" smtClean="0">
                <a:solidFill>
                  <a:srgbClr val="FF0000"/>
                </a:solidFill>
              </a:rPr>
              <a:t>Büyüme </a:t>
            </a:r>
            <a:r>
              <a:rPr lang="tr-TR" dirty="0">
                <a:solidFill>
                  <a:srgbClr val="FF0000"/>
                </a:solidFill>
              </a:rPr>
              <a:t>ve </a:t>
            </a:r>
            <a:r>
              <a:rPr lang="tr-TR" dirty="0" smtClean="0">
                <a:solidFill>
                  <a:srgbClr val="FF0000"/>
                </a:solidFill>
              </a:rPr>
              <a:t>gelişme </a:t>
            </a:r>
            <a:r>
              <a:rPr lang="tr-TR" dirty="0" smtClean="0"/>
              <a:t>ile </a:t>
            </a:r>
            <a:r>
              <a:rPr lang="tr-TR" dirty="0" smtClean="0">
                <a:solidFill>
                  <a:srgbClr val="FF0000"/>
                </a:solidFill>
              </a:rPr>
              <a:t>doku ve organlarımızdaki hücrelerin yapımında </a:t>
            </a:r>
            <a:r>
              <a:rPr lang="tr-TR" dirty="0" smtClean="0"/>
              <a:t>gerekli </a:t>
            </a:r>
          </a:p>
          <a:p>
            <a:endParaRPr lang="tr-TR" dirty="0" smtClean="0"/>
          </a:p>
          <a:p>
            <a:r>
              <a:rPr lang="tr-TR" dirty="0" smtClean="0"/>
              <a:t>Vücudumuzu </a:t>
            </a:r>
            <a:r>
              <a:rPr lang="tr-TR" dirty="0"/>
              <a:t>hastalıklara karşı koruyan </a:t>
            </a:r>
            <a:r>
              <a:rPr lang="tr-TR" dirty="0">
                <a:solidFill>
                  <a:srgbClr val="FF0000"/>
                </a:solidFill>
              </a:rPr>
              <a:t>savunma </a:t>
            </a:r>
            <a:r>
              <a:rPr lang="tr-TR" dirty="0" smtClean="0">
                <a:solidFill>
                  <a:srgbClr val="FF0000"/>
                </a:solidFill>
              </a:rPr>
              <a:t>sistemimiz</a:t>
            </a:r>
            <a:r>
              <a:rPr lang="tr-TR" dirty="0" smtClean="0"/>
              <a:t> </a:t>
            </a:r>
            <a:r>
              <a:rPr lang="tr-TR" dirty="0"/>
              <a:t>için </a:t>
            </a:r>
            <a:r>
              <a:rPr lang="tr-TR" dirty="0" smtClean="0"/>
              <a:t>gerekli</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67348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smtClean="0">
                <a:solidFill>
                  <a:schemeClr val="tx2"/>
                </a:solidFill>
                <a:latin typeface="Comic Sans MS" panose="030F0702030302020204" pitchFamily="66" charset="0"/>
              </a:rPr>
              <a:t>Yeterince protein almazsak ne olur?</a:t>
            </a:r>
            <a:endParaRPr lang="tr-TR" sz="3200" b="1" dirty="0">
              <a:solidFill>
                <a:schemeClr val="tx2"/>
              </a:solidFill>
              <a:latin typeface="Comic Sans MS" panose="030F0702030302020204" pitchFamily="66" charset="0"/>
            </a:endParaRP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Büyüme </a:t>
            </a:r>
            <a:r>
              <a:rPr lang="tr-TR" sz="3200" dirty="0">
                <a:solidFill>
                  <a:schemeClr val="tx2"/>
                </a:solidFill>
                <a:latin typeface="Comic Sans MS" panose="030F0702030302020204" pitchFamily="66" charset="0"/>
              </a:rPr>
              <a:t>ve gelişmemiz yavaşlar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Kolay </a:t>
            </a:r>
            <a:r>
              <a:rPr lang="tr-TR" sz="3200" dirty="0">
                <a:solidFill>
                  <a:schemeClr val="tx2"/>
                </a:solidFill>
                <a:latin typeface="Comic Sans MS" panose="030F0702030302020204" pitchFamily="66" charset="0"/>
              </a:rPr>
              <a:t>hasta oluruz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Hastalıklar </a:t>
            </a:r>
            <a:r>
              <a:rPr lang="tr-TR" sz="3200" dirty="0">
                <a:solidFill>
                  <a:schemeClr val="tx2"/>
                </a:solidFill>
                <a:latin typeface="Comic Sans MS" panose="030F0702030302020204" pitchFamily="66" charset="0"/>
              </a:rPr>
              <a:t>daha uzun sürer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Saç</a:t>
            </a:r>
            <a:r>
              <a:rPr lang="tr-TR" sz="3200" dirty="0">
                <a:solidFill>
                  <a:schemeClr val="tx2"/>
                </a:solidFill>
                <a:latin typeface="Comic Sans MS" panose="030F0702030302020204" pitchFamily="66" charset="0"/>
              </a:rPr>
              <a:t>, deri, tırnak </a:t>
            </a:r>
            <a:r>
              <a:rPr lang="tr-TR" sz="3200" dirty="0" smtClean="0">
                <a:solidFill>
                  <a:schemeClr val="tx2"/>
                </a:solidFill>
                <a:latin typeface="Comic Sans MS" panose="030F0702030302020204" pitchFamily="66" charset="0"/>
              </a:rPr>
              <a:t>gibi  dokularımızın sağlığı bozulur </a:t>
            </a:r>
            <a:endParaRPr lang="tr-TR" sz="3200" dirty="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Organlarımızın </a:t>
            </a:r>
            <a:r>
              <a:rPr lang="tr-TR" sz="3200" dirty="0">
                <a:solidFill>
                  <a:schemeClr val="tx2"/>
                </a:solidFill>
                <a:latin typeface="Comic Sans MS" panose="030F0702030302020204" pitchFamily="66" charset="0"/>
              </a:rPr>
              <a:t>çalışması aksar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smtClean="0"/>
              <a:t>Vücutta;</a:t>
            </a:r>
          </a:p>
          <a:p>
            <a:pPr lvl="1"/>
            <a:r>
              <a:rPr lang="tr-TR" dirty="0" smtClean="0"/>
              <a:t>enerji metabolizmasında </a:t>
            </a:r>
          </a:p>
          <a:p>
            <a:pPr lvl="1"/>
            <a:r>
              <a:rPr lang="tr-TR" dirty="0" smtClean="0"/>
              <a:t>kan yapımında</a:t>
            </a:r>
          </a:p>
          <a:p>
            <a:pPr lvl="1"/>
            <a:r>
              <a:rPr lang="tr-TR" dirty="0" smtClean="0"/>
              <a:t>bağışıklık sisteminde</a:t>
            </a:r>
          </a:p>
          <a:p>
            <a:pPr lvl="1"/>
            <a:r>
              <a:rPr lang="tr-TR" dirty="0" smtClean="0"/>
              <a:t>kemik oluşumunda</a:t>
            </a:r>
          </a:p>
          <a:p>
            <a:pPr lvl="1"/>
            <a:r>
              <a:rPr lang="tr-TR" dirty="0" smtClean="0"/>
              <a:t>vücut hücre hasarının önlenmesinde, hücrelerin normal çalışmasını yürütmesinde ve zararlı bazı maddelerinin etkilerinin azaltılmasında </a:t>
            </a:r>
            <a:r>
              <a:rPr lang="tr-TR" dirty="0" smtClean="0">
                <a:solidFill>
                  <a:srgbClr val="FF0000"/>
                </a:solidFill>
              </a:rPr>
              <a:t>(antioksidan etk</a:t>
            </a:r>
            <a:r>
              <a:rPr lang="tr-TR" dirty="0">
                <a:solidFill>
                  <a:srgbClr val="FF0000"/>
                </a:solidFill>
              </a:rPr>
              <a:t>i</a:t>
            </a:r>
            <a:r>
              <a:rPr lang="tr-TR" dirty="0" smtClean="0">
                <a:solidFill>
                  <a:srgbClr val="FF0000"/>
                </a:solidFill>
              </a:rPr>
              <a:t>)</a:t>
            </a:r>
          </a:p>
          <a:p>
            <a:pPr marL="57150" indent="0">
              <a:buNone/>
            </a:pPr>
            <a:r>
              <a:rPr lang="tr-TR" dirty="0" smtClean="0"/>
              <a:t>yer alırlar.</a:t>
            </a:r>
          </a:p>
          <a:p>
            <a:pPr lvl="1"/>
            <a:endParaRPr lang="tr-TR" sz="3600" b="1" dirty="0" smtClean="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8921" b="10117"/>
          <a:stretch/>
        </p:blipFill>
        <p:spPr>
          <a:xfrm>
            <a:off x="5652120" y="991185"/>
            <a:ext cx="3191985" cy="2584281"/>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8119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smtClean="0">
                <a:solidFill>
                  <a:srgbClr val="00B050"/>
                </a:solidFill>
              </a:rPr>
              <a:t>ikiye ayrılır;</a:t>
            </a:r>
          </a:p>
          <a:p>
            <a:pPr marL="457200" lvl="1" indent="0">
              <a:buNone/>
            </a:pPr>
            <a:r>
              <a:rPr lang="tr-TR" sz="3600" b="1" dirty="0" smtClean="0">
                <a:solidFill>
                  <a:srgbClr val="FF0000"/>
                </a:solidFill>
              </a:rPr>
              <a:t>1- Yağda çözünen vitaminler</a:t>
            </a:r>
          </a:p>
          <a:p>
            <a:pPr marL="1428750" lvl="2" indent="-571500">
              <a:buFont typeface="Wingdings" panose="05000000000000000000" pitchFamily="2" charset="2"/>
              <a:buChar char="ü"/>
            </a:pPr>
            <a:r>
              <a:rPr lang="tr-TR" sz="3600" dirty="0" smtClean="0">
                <a:solidFill>
                  <a:srgbClr val="FF0000"/>
                </a:solidFill>
              </a:rPr>
              <a:t>A, D, E, K vitamini</a:t>
            </a:r>
          </a:p>
          <a:p>
            <a:pPr marL="457200" lvl="1" indent="0">
              <a:buNone/>
            </a:pPr>
            <a:r>
              <a:rPr lang="tr-TR" sz="3600" b="1" dirty="0" smtClean="0">
                <a:solidFill>
                  <a:srgbClr val="00B0F0"/>
                </a:solidFill>
              </a:rPr>
              <a:t>2- Suda çözünen vitaminler</a:t>
            </a:r>
          </a:p>
          <a:p>
            <a:pPr marL="1428750" lvl="2" indent="-571500">
              <a:buFont typeface="Wingdings" panose="05000000000000000000" pitchFamily="2" charset="2"/>
              <a:buChar char="ü"/>
            </a:pPr>
            <a:r>
              <a:rPr lang="tr-TR" sz="3600" dirty="0" smtClean="0">
                <a:solidFill>
                  <a:srgbClr val="00B0F0"/>
                </a:solidFill>
              </a:rPr>
              <a:t>B grubu ve C vitamini</a:t>
            </a:r>
            <a:endParaRPr lang="tr-TR" sz="3600" dirty="0">
              <a:solidFill>
                <a:srgbClr val="00B0F0"/>
              </a:solidFill>
            </a:endParaRP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7896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smtClean="0">
                <a:solidFill>
                  <a:srgbClr val="FF0000"/>
                </a:solidFill>
              </a:rPr>
              <a:t>A vitamini </a:t>
            </a:r>
            <a:r>
              <a:rPr lang="tr-TR" b="1" dirty="0" smtClean="0">
                <a:solidFill>
                  <a:srgbClr val="FF0000"/>
                </a:solidFill>
                <a:sym typeface="Wingdings" panose="05000000000000000000" pitchFamily="2" charset="2"/>
              </a:rPr>
              <a:t> </a:t>
            </a:r>
            <a:r>
              <a:rPr lang="tr-TR" dirty="0" smtClean="0"/>
              <a:t>Havuç, ıspanak, süt, peynir, turuncu ve koyu yeşil yapraklı besinler</a:t>
            </a:r>
          </a:p>
          <a:p>
            <a:pPr lvl="1"/>
            <a:endParaRPr lang="tr-TR" dirty="0"/>
          </a:p>
          <a:p>
            <a:pPr lvl="1"/>
            <a:endParaRPr lang="tr-TR" dirty="0" smtClean="0"/>
          </a:p>
          <a:p>
            <a:pPr lvl="1"/>
            <a:endParaRPr lang="tr-TR" dirty="0" smtClean="0"/>
          </a:p>
          <a:p>
            <a:pPr lvl="1"/>
            <a:endParaRPr lang="tr-TR" dirty="0" smtClean="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Vitaminlerin kaynakları nelerdir?</a:t>
            </a:r>
            <a:endParaRPr lang="tr-TR" sz="4000" b="1" dirty="0">
              <a:solidFill>
                <a:srgbClr val="00B05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rgbClr val="92D050"/>
                </a:solidFill>
              </a:rPr>
              <a:t>D vitamini </a:t>
            </a:r>
            <a:r>
              <a:rPr lang="tr-TR" dirty="0">
                <a:solidFill>
                  <a:srgbClr val="92D050"/>
                </a:solidFill>
              </a:rPr>
              <a:t>besinlerimizde az miktarda bulunur. Güneş ışınlarından yeterince yararlanırsak, besinlerle vücudumuza aldığımız D vitamini, görevlerini daha iyi </a:t>
            </a:r>
            <a:r>
              <a:rPr lang="tr-TR" dirty="0" smtClean="0">
                <a:solidFill>
                  <a:srgbClr val="92D050"/>
                </a:solidFill>
              </a:rPr>
              <a:t>yapar</a:t>
            </a:r>
            <a:endParaRPr lang="tr-TR" dirty="0">
              <a:solidFill>
                <a:srgbClr val="92D050"/>
              </a:solidFill>
            </a:endParaRPr>
          </a:p>
        </p:txBody>
      </p:sp>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93901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a:t>
            </a:r>
            <a:r>
              <a:rPr lang="tr-TR" dirty="0" smtClean="0"/>
              <a:t>, yeşil biber, </a:t>
            </a:r>
            <a:r>
              <a:rPr lang="tr-TR" dirty="0"/>
              <a:t>çilek, domates, lahana, yeşil yapraklı sebzeler</a:t>
            </a:r>
          </a:p>
          <a:p>
            <a:pPr lvl="1"/>
            <a:endParaRPr lang="tr-TR" dirty="0" smtClean="0"/>
          </a:p>
          <a:p>
            <a:pPr lvl="1"/>
            <a:endParaRPr lang="tr-TR" dirty="0" smtClean="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smtClean="0">
                <a:solidFill>
                  <a:schemeClr val="accent4"/>
                </a:solidFill>
              </a:rPr>
              <a:t>B </a:t>
            </a:r>
            <a:r>
              <a:rPr lang="tr-TR" b="1" dirty="0">
                <a:solidFill>
                  <a:schemeClr val="accent4"/>
                </a:solidFill>
              </a:rPr>
              <a:t>grubu </a:t>
            </a:r>
            <a:r>
              <a:rPr lang="tr-TR" b="1" dirty="0" smtClean="0">
                <a:solidFill>
                  <a:schemeClr val="accent4"/>
                </a:solidFill>
              </a:rPr>
              <a:t>vitaminler </a:t>
            </a:r>
            <a:r>
              <a:rPr lang="tr-TR" b="1" dirty="0" smtClean="0">
                <a:solidFill>
                  <a:schemeClr val="accent4"/>
                </a:solidFill>
                <a:sym typeface="Wingdings" panose="05000000000000000000" pitchFamily="2" charset="2"/>
              </a:rPr>
              <a:t></a:t>
            </a:r>
            <a:r>
              <a:rPr lang="tr-TR" dirty="0" smtClean="0">
                <a:solidFill>
                  <a:schemeClr val="accent4"/>
                </a:solidFill>
              </a:rPr>
              <a:t> </a:t>
            </a:r>
            <a:r>
              <a:rPr lang="tr-TR" dirty="0" smtClean="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val="27886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smtClean="0">
                <a:solidFill>
                  <a:srgbClr val="FF0000"/>
                </a:solidFill>
                <a:latin typeface="+mn-lt"/>
              </a:rPr>
              <a:t>Eğitim Hedefleri</a:t>
            </a:r>
            <a:endParaRPr lang="tr-TR" sz="4000" dirty="0">
              <a:solidFill>
                <a:srgbClr val="FF0000"/>
              </a:solidFill>
              <a:latin typeface="+mn-lt"/>
            </a:endParaRPr>
          </a:p>
        </p:txBody>
      </p:sp>
      <p:sp>
        <p:nvSpPr>
          <p:cNvPr id="3" name="İçerik Yer Tutucusu 2"/>
          <p:cNvSpPr>
            <a:spLocks noGrp="1"/>
          </p:cNvSpPr>
          <p:nvPr>
            <p:ph idx="1"/>
          </p:nvPr>
        </p:nvSpPr>
        <p:spPr>
          <a:xfrm>
            <a:off x="457200" y="1916832"/>
            <a:ext cx="8435280" cy="4525963"/>
          </a:xfrm>
        </p:spPr>
        <p:txBody>
          <a:bodyPr>
            <a:normAutofit/>
          </a:bodyPr>
          <a:lstStyle/>
          <a:p>
            <a:r>
              <a:rPr lang="tr-TR" dirty="0" smtClean="0"/>
              <a:t>Beslenme, yeterli ve dengeli beslenme kavramlarını ve önemini öğrenebilme</a:t>
            </a:r>
          </a:p>
          <a:p>
            <a:r>
              <a:rPr lang="tr-TR" dirty="0" smtClean="0"/>
              <a:t>Besin ögelerini öğrenebilme</a:t>
            </a:r>
          </a:p>
          <a:p>
            <a:r>
              <a:rPr lang="tr-TR" dirty="0" smtClean="0"/>
              <a:t>Besin ögelerinin fazla veya yetersiz tüketildiğinde karşılaşılabilecekleri öğrenebilme</a:t>
            </a:r>
          </a:p>
          <a:p>
            <a:r>
              <a:rPr lang="tr-TR" dirty="0" smtClean="0"/>
              <a:t>Besin gruplarının sınıflandırmasını öğrenebilme</a:t>
            </a:r>
          </a:p>
          <a:p>
            <a:r>
              <a:rPr lang="tr-TR" dirty="0" smtClean="0"/>
              <a:t>Sağlıklı yemek </a:t>
            </a:r>
            <a:r>
              <a:rPr lang="tr-TR" dirty="0"/>
              <a:t>t</a:t>
            </a:r>
            <a:r>
              <a:rPr lang="tr-TR" dirty="0" smtClean="0"/>
              <a:t>abağını kavrayabilme</a:t>
            </a:r>
          </a:p>
          <a:p>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990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7030A0"/>
                </a:solidFill>
                <a:latin typeface="Calibri" panose="020F0502020204030204" pitchFamily="34" charset="0"/>
                <a:cs typeface="Calibri" panose="020F0502020204030204" pitchFamily="34" charset="0"/>
              </a:rPr>
              <a:t>Mineraller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4"/>
          <p:cNvSpPr>
            <a:spLocks noGrp="1"/>
          </p:cNvSpPr>
          <p:nvPr>
            <p:ph idx="1"/>
          </p:nvPr>
        </p:nvSpPr>
        <p:spPr/>
        <p:txBody>
          <a:bodyPr/>
          <a:lstStyle/>
          <a:p>
            <a:r>
              <a:rPr lang="tr-TR" dirty="0" smtClean="0"/>
              <a:t>Vücudun </a:t>
            </a:r>
            <a:r>
              <a:rPr lang="tr-TR" dirty="0"/>
              <a:t>çeşitli organları içinde yer </a:t>
            </a:r>
            <a:r>
              <a:rPr lang="tr-TR" dirty="0" smtClean="0"/>
              <a:t>alırlar </a:t>
            </a:r>
          </a:p>
          <a:p>
            <a:endParaRPr lang="tr-TR" dirty="0" smtClean="0"/>
          </a:p>
          <a:p>
            <a:r>
              <a:rPr lang="tr-TR" dirty="0" smtClean="0"/>
              <a:t>Vücut </a:t>
            </a:r>
            <a:r>
              <a:rPr lang="tr-TR" dirty="0"/>
              <a:t>çalışmasında önemli işlevleri </a:t>
            </a:r>
            <a:r>
              <a:rPr lang="tr-TR" dirty="0" smtClean="0"/>
              <a:t>vardır</a:t>
            </a:r>
          </a:p>
          <a:p>
            <a:pPr lvl="1"/>
            <a:r>
              <a:rPr lang="tr-TR" dirty="0" smtClean="0"/>
              <a:t>Kalsiyum</a:t>
            </a:r>
            <a:r>
              <a:rPr lang="tr-TR" dirty="0"/>
              <a:t>, fosfor, magnezyum gibi mineraller iskelet ve diş yapısında yer </a:t>
            </a:r>
            <a:r>
              <a:rPr lang="tr-TR" dirty="0" smtClean="0"/>
              <a:t>alır</a:t>
            </a:r>
          </a:p>
          <a:p>
            <a:pPr lvl="1"/>
            <a:r>
              <a:rPr lang="tr-TR" dirty="0" smtClean="0"/>
              <a:t>Demir kan yapımında</a:t>
            </a:r>
            <a:r>
              <a:rPr lang="tr-TR" dirty="0"/>
              <a:t> </a:t>
            </a:r>
            <a:r>
              <a:rPr lang="tr-TR" dirty="0" smtClean="0"/>
              <a:t>rol alır</a:t>
            </a:r>
          </a:p>
          <a:p>
            <a:pPr lvl="1"/>
            <a:r>
              <a:rPr lang="tr-TR" dirty="0" smtClean="0"/>
              <a:t>Çinko </a:t>
            </a:r>
            <a:r>
              <a:rPr lang="tr-TR" dirty="0"/>
              <a:t>bağışıklık sistemi için </a:t>
            </a:r>
            <a:r>
              <a:rPr lang="tr-TR" dirty="0" smtClean="0"/>
              <a:t>önemlidir</a:t>
            </a:r>
            <a:endParaRPr lang="tr-TR" dirty="0"/>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15873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chemeClr val="accent6"/>
                </a:solidFill>
              </a:rPr>
              <a:t>Kalsiyum </a:t>
            </a:r>
            <a:r>
              <a:rPr lang="tr-TR" b="1" dirty="0" smtClean="0">
                <a:solidFill>
                  <a:schemeClr val="accent6"/>
                </a:solidFill>
                <a:sym typeface="Wingdings" panose="05000000000000000000" pitchFamily="2" charset="2"/>
              </a:rPr>
              <a:t> </a:t>
            </a:r>
            <a:r>
              <a:rPr lang="tr-TR" dirty="0" smtClean="0"/>
              <a:t>süt ve süt ürünleri yeşil yapraklı sebzeler</a:t>
            </a:r>
          </a:p>
          <a:p>
            <a:endParaRPr lang="tr-TR" dirty="0"/>
          </a:p>
          <a:p>
            <a:endParaRPr lang="tr-TR" dirty="0" smtClean="0"/>
          </a:p>
          <a:p>
            <a:endParaRPr lang="tr-TR" dirty="0" smtClean="0">
              <a:solidFill>
                <a:srgbClr val="00B050"/>
              </a:solidFill>
            </a:endParaRPr>
          </a:p>
          <a:p>
            <a:r>
              <a:rPr lang="tr-TR" b="1" dirty="0" smtClean="0">
                <a:solidFill>
                  <a:srgbClr val="00B0F0"/>
                </a:solidFill>
              </a:rPr>
              <a:t>Fosfor </a:t>
            </a:r>
            <a:r>
              <a:rPr lang="tr-TR" b="1" dirty="0" smtClean="0">
                <a:solidFill>
                  <a:srgbClr val="00B0F0"/>
                </a:solidFill>
                <a:sym typeface="Wingdings" panose="05000000000000000000" pitchFamily="2" charset="2"/>
              </a:rPr>
              <a:t> </a:t>
            </a:r>
            <a:r>
              <a:rPr lang="tr-TR" dirty="0" smtClean="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val="400420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00B050"/>
                </a:solidFill>
              </a:rPr>
              <a:t>Magnezyum </a:t>
            </a:r>
            <a:r>
              <a:rPr lang="tr-TR" b="1" dirty="0" smtClean="0">
                <a:solidFill>
                  <a:srgbClr val="00B050"/>
                </a:solidFill>
                <a:sym typeface="Wingdings" panose="05000000000000000000" pitchFamily="2" charset="2"/>
              </a:rPr>
              <a:t> </a:t>
            </a:r>
            <a:r>
              <a:rPr lang="tr-TR" dirty="0" smtClean="0"/>
              <a:t>Tahıllar, kurubaklagiller, sert kabuklu yemişler, yeşil sebzeler, süt</a:t>
            </a:r>
          </a:p>
          <a:p>
            <a:endParaRPr lang="tr-TR" dirty="0"/>
          </a:p>
          <a:p>
            <a:endParaRPr lang="tr-TR" dirty="0" smtClean="0"/>
          </a:p>
          <a:p>
            <a:endParaRPr lang="tr-TR" dirty="0" smtClean="0">
              <a:solidFill>
                <a:srgbClr val="00B050"/>
              </a:solidFill>
            </a:endParaRPr>
          </a:p>
          <a:p>
            <a:r>
              <a:rPr lang="tr-TR" b="1" dirty="0" smtClean="0">
                <a:solidFill>
                  <a:srgbClr val="FF0000"/>
                </a:solidFill>
              </a:rPr>
              <a:t>Demir </a:t>
            </a:r>
            <a:r>
              <a:rPr lang="tr-TR" b="1" dirty="0" smtClean="0">
                <a:solidFill>
                  <a:srgbClr val="FF0000"/>
                </a:solidFill>
                <a:sym typeface="Wingdings" panose="05000000000000000000" pitchFamily="2" charset="2"/>
              </a:rPr>
              <a:t> </a:t>
            </a:r>
            <a:r>
              <a:rPr lang="tr-TR" dirty="0" smtClean="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a:ext>
          </a:extLst>
        </p:spPr>
      </p:pic>
      <p:pic>
        <p:nvPicPr>
          <p:cNvPr id="17" name="Resim 16"/>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0769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mn-lt"/>
                <a:cs typeface="Calibri Light" panose="020F0302020204030204" pitchFamily="34" charset="0"/>
              </a:rPr>
              <a:t>Minerallerin kaynakları nelerdir?</a:t>
            </a:r>
            <a:endParaRPr lang="tr-TR" sz="4000" b="1" dirty="0">
              <a:solidFill>
                <a:srgbClr val="7030A0"/>
              </a:solidFill>
              <a:latin typeface="+mn-lt"/>
              <a:cs typeface="Calibri Light" panose="020F03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C00000"/>
                </a:solidFill>
              </a:rPr>
              <a:t>Çinko </a:t>
            </a:r>
            <a:r>
              <a:rPr lang="tr-TR" b="1" dirty="0" smtClean="0">
                <a:solidFill>
                  <a:srgbClr val="C00000"/>
                </a:solidFill>
                <a:sym typeface="Wingdings" panose="05000000000000000000" pitchFamily="2" charset="2"/>
              </a:rPr>
              <a:t> </a:t>
            </a:r>
            <a:r>
              <a:rPr lang="tr-TR" dirty="0" smtClean="0"/>
              <a:t>Tam tahıllar, et, yumurta, deniz ürünleri</a:t>
            </a:r>
          </a:p>
          <a:p>
            <a:endParaRPr lang="tr-TR" dirty="0"/>
          </a:p>
          <a:p>
            <a:endParaRPr lang="tr-TR" dirty="0" smtClean="0"/>
          </a:p>
          <a:p>
            <a:endParaRPr lang="tr-TR" dirty="0" smtClean="0"/>
          </a:p>
          <a:p>
            <a:endParaRPr lang="tr-TR" dirty="0" smtClean="0">
              <a:solidFill>
                <a:srgbClr val="00B050"/>
              </a:solidFill>
            </a:endParaRPr>
          </a:p>
          <a:p>
            <a:r>
              <a:rPr lang="tr-TR" b="1" dirty="0" smtClean="0">
                <a:solidFill>
                  <a:srgbClr val="7030A0"/>
                </a:solidFill>
              </a:rPr>
              <a:t>İyot </a:t>
            </a:r>
            <a:r>
              <a:rPr lang="tr-TR" b="1" dirty="0" smtClean="0">
                <a:solidFill>
                  <a:srgbClr val="7030A0"/>
                </a:solidFill>
                <a:sym typeface="Wingdings" panose="05000000000000000000" pitchFamily="2" charset="2"/>
              </a:rPr>
              <a:t> </a:t>
            </a:r>
            <a:r>
              <a:rPr lang="tr-TR" dirty="0" smtClean="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a:ext>
          </a:extLst>
        </p:spPr>
      </p:pic>
      <p:pic>
        <p:nvPicPr>
          <p:cNvPr id="11" name="Resim 10"/>
          <p:cNvPicPr>
            <a:picLocks noChangeAspect="1"/>
          </p:cNvPicPr>
          <p:nvPr/>
        </p:nvPicPr>
        <p:blipFill rotWithShape="1">
          <a:blip r:embed="rId7"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607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F0"/>
                </a:solidFill>
                <a:latin typeface="Calibri" panose="020F0502020204030204" pitchFamily="34" charset="0"/>
                <a:cs typeface="Calibri" panose="020F0502020204030204" pitchFamily="34" charset="0"/>
              </a:rPr>
              <a:t>Su</a:t>
            </a:r>
            <a:endParaRPr lang="tr-TR" sz="4000" b="1"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a:t>
            </a:r>
            <a:r>
              <a:rPr lang="tr-TR" sz="2000" dirty="0" smtClean="0"/>
              <a:t>gereksinimimizi;</a:t>
            </a:r>
          </a:p>
          <a:p>
            <a:pPr>
              <a:buClr>
                <a:srgbClr val="92D050"/>
              </a:buClr>
              <a:buFont typeface="Wingdings" panose="05000000000000000000" pitchFamily="2" charset="2"/>
              <a:buChar char="ü"/>
            </a:pPr>
            <a:r>
              <a:rPr lang="tr-TR" sz="2000" dirty="0"/>
              <a:t>İ</a:t>
            </a:r>
            <a:r>
              <a:rPr lang="tr-TR" sz="2000" dirty="0" smtClean="0"/>
              <a:t>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a:t>
            </a:r>
            <a:r>
              <a:rPr lang="tr-TR" sz="2000" dirty="0" smtClean="0"/>
              <a:t>sudan karşılarız</a:t>
            </a:r>
            <a:endParaRPr lang="tr-TR" sz="2000" dirty="0"/>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smtClean="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smtClean="0"/>
              <a:t>Vücudumuza aldığımız su;</a:t>
            </a:r>
          </a:p>
          <a:p>
            <a:pPr>
              <a:buClr>
                <a:srgbClr val="FF0000"/>
              </a:buClr>
              <a:buFont typeface="Calibri" panose="020F0502020204030204" pitchFamily="34" charset="0"/>
              <a:buChar char="×"/>
            </a:pPr>
            <a:r>
              <a:rPr lang="tr-TR" sz="2000" dirty="0" smtClean="0"/>
              <a:t>İdrar, ter, dışkıyla atılır</a:t>
            </a:r>
          </a:p>
          <a:p>
            <a:pPr>
              <a:buClr>
                <a:srgbClr val="FF0000"/>
              </a:buClr>
              <a:buFont typeface="Calibri" panose="020F0502020204030204" pitchFamily="34" charset="0"/>
              <a:buChar char="×"/>
            </a:pPr>
            <a:r>
              <a:rPr lang="tr-TR" sz="2000" dirty="0" smtClean="0"/>
              <a:t>Bir miktarını da solunum yoluyla kaybederiz. </a:t>
            </a:r>
          </a:p>
          <a:p>
            <a:pPr>
              <a:buClr>
                <a:srgbClr val="FF0000"/>
              </a:buClr>
              <a:buFont typeface="Calibri" panose="020F0502020204030204" pitchFamily="34" charset="0"/>
              <a:buChar char="×"/>
            </a:pPr>
            <a:r>
              <a:rPr lang="tr-TR" sz="2000" dirty="0" smtClean="0"/>
              <a:t>Sıcak havalarda ve fazla fiziksel aktivite sırasında terleme nedeniyle su kaybımız artar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a:t>
            </a:r>
            <a:r>
              <a:rPr lang="tr-TR" sz="3900" dirty="0" smtClean="0"/>
              <a:t>5 grupta toplanır</a:t>
            </a:r>
          </a:p>
          <a:p>
            <a:pPr marL="0" indent="0">
              <a:buNone/>
            </a:pPr>
            <a:r>
              <a:rPr lang="tr-TR" altLang="tr-TR" sz="4000" dirty="0" smtClean="0">
                <a:solidFill>
                  <a:srgbClr val="00B0F0"/>
                </a:solidFill>
              </a:rPr>
              <a:t>1</a:t>
            </a:r>
            <a:r>
              <a:rPr lang="tr-TR" altLang="tr-TR" sz="4000" dirty="0">
                <a:solidFill>
                  <a:srgbClr val="00B0F0"/>
                </a:solidFill>
              </a:rPr>
              <a:t>.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FF00FF"/>
                </a:solidFill>
              </a:rPr>
              <a:t>4. </a:t>
            </a:r>
            <a:r>
              <a:rPr lang="tr-TR" altLang="tr-TR" sz="4000" dirty="0" smtClean="0">
                <a:solidFill>
                  <a:srgbClr val="FF00FF"/>
                </a:solidFill>
              </a:rPr>
              <a:t>Meyveler </a:t>
            </a:r>
            <a:r>
              <a:rPr lang="tr-TR" altLang="tr-TR" sz="4000" dirty="0">
                <a:solidFill>
                  <a:srgbClr val="FF00FF"/>
                </a:solidFill>
              </a:rPr>
              <a:t>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Besinlerimizi sınıflandıralım;</a:t>
            </a:r>
            <a:endParaRPr lang="tr-TR" sz="4000" b="1" dirty="0">
              <a:solidFill>
                <a:srgbClr val="FF0000"/>
              </a:solidFill>
              <a:latin typeface="Calibri" panose="020F0502020204030204" pitchFamily="34" charset="0"/>
              <a:cs typeface="Calibri" panose="020F0502020204030204" pitchFamily="34" charset="0"/>
            </a:endParaRPr>
          </a:p>
        </p:txBody>
      </p:sp>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2"/>
            <a:stretch>
              <a:fillRect/>
            </a:stretch>
          </p:blipFill>
          <p:spPr>
            <a:xfrm>
              <a:off x="6684996" y="3807321"/>
              <a:ext cx="1155707" cy="1980000"/>
            </a:xfrm>
            <a:prstGeom prst="rect">
              <a:avLst/>
            </a:prstGeom>
          </p:spPr>
        </p:pic>
        <p:pic>
          <p:nvPicPr>
            <p:cNvPr id="9" name="Resim 8"/>
            <p:cNvPicPr>
              <a:picLocks noChangeAspect="1"/>
            </p:cNvPicPr>
            <p:nvPr/>
          </p:nvPicPr>
          <p:blipFill>
            <a:blip r:embed="rId3"/>
            <a:stretch>
              <a:fillRect/>
            </a:stretch>
          </p:blipFill>
          <p:spPr>
            <a:xfrm>
              <a:off x="742114" y="3951321"/>
              <a:ext cx="1638917" cy="1836000"/>
            </a:xfrm>
            <a:prstGeom prst="rect">
              <a:avLst/>
            </a:prstGeom>
          </p:spPr>
        </p:pic>
        <p:pic>
          <p:nvPicPr>
            <p:cNvPr id="10" name="Resim 9"/>
            <p:cNvPicPr>
              <a:picLocks noChangeAspect="1"/>
            </p:cNvPicPr>
            <p:nvPr/>
          </p:nvPicPr>
          <p:blipFill>
            <a:blip r:embed="rId4"/>
            <a:stretch>
              <a:fillRect/>
            </a:stretch>
          </p:blipFill>
          <p:spPr>
            <a:xfrm>
              <a:off x="1847293" y="567321"/>
              <a:ext cx="5243124" cy="5220000"/>
            </a:xfrm>
            <a:prstGeom prst="ellipse">
              <a:avLst/>
            </a:prstGeom>
          </p:spPr>
        </p:pic>
      </p:grpSp>
      <p:pic>
        <p:nvPicPr>
          <p:cNvPr id="11" name="Resim 10"/>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a:t>
            </a:r>
            <a:r>
              <a:rPr lang="tr-TR" altLang="tr-TR" sz="4800" dirty="0" smtClean="0">
                <a:solidFill>
                  <a:srgbClr val="00B0F0"/>
                </a:solidFill>
                <a:latin typeface="Calibri" panose="020F0502020204030204" pitchFamily="34" charset="0"/>
                <a:cs typeface="Calibri" panose="020F0502020204030204" pitchFamily="34" charset="0"/>
              </a:rPr>
              <a:t>ürünleri 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smtClean="0">
                <a:solidFill>
                  <a:schemeClr val="tx2"/>
                </a:solidFill>
                <a:latin typeface="Calibri" panose="020F0502020204030204" pitchFamily="34" charset="0"/>
                <a:cs typeface="Calibri" panose="020F0502020204030204" pitchFamily="34" charset="0"/>
              </a:rPr>
              <a:t>Süt</a:t>
            </a:r>
          </a:p>
          <a:p>
            <a:r>
              <a:rPr lang="tr-TR" sz="2800" dirty="0" smtClean="0">
                <a:solidFill>
                  <a:schemeClr val="tx2"/>
                </a:solidFill>
                <a:latin typeface="Calibri" panose="020F0502020204030204" pitchFamily="34" charset="0"/>
                <a:cs typeface="Calibri" panose="020F0502020204030204" pitchFamily="34" charset="0"/>
              </a:rPr>
              <a:t>Yoğurt</a:t>
            </a:r>
          </a:p>
          <a:p>
            <a:r>
              <a:rPr lang="tr-TR" sz="2800" dirty="0" smtClean="0">
                <a:solidFill>
                  <a:schemeClr val="tx2"/>
                </a:solidFill>
                <a:latin typeface="Calibri" panose="020F0502020204030204" pitchFamily="34" charset="0"/>
                <a:cs typeface="Calibri" panose="020F0502020204030204" pitchFamily="34" charset="0"/>
              </a:rPr>
              <a:t>Peynirler </a:t>
            </a:r>
          </a:p>
          <a:p>
            <a:pPr lvl="1"/>
            <a:r>
              <a:rPr lang="tr-TR" sz="2400" dirty="0" smtClean="0">
                <a:solidFill>
                  <a:schemeClr val="tx2"/>
                </a:solidFill>
                <a:latin typeface="Calibri" panose="020F0502020204030204" pitchFamily="34" charset="0"/>
                <a:cs typeface="Calibri" panose="020F0502020204030204" pitchFamily="34" charset="0"/>
              </a:rPr>
              <a:t>beyaz peynir, kaşar peynir gibi</a:t>
            </a:r>
          </a:p>
          <a:p>
            <a:r>
              <a:rPr lang="tr-TR" sz="2800" dirty="0" smtClean="0">
                <a:solidFill>
                  <a:schemeClr val="tx2"/>
                </a:solidFill>
                <a:latin typeface="Calibri" panose="020F0502020204030204" pitchFamily="34" charset="0"/>
                <a:cs typeface="Calibri" panose="020F0502020204030204" pitchFamily="34" charset="0"/>
              </a:rPr>
              <a:t>Ayran</a:t>
            </a:r>
          </a:p>
          <a:p>
            <a:r>
              <a:rPr lang="tr-TR" sz="2800" dirty="0" smtClean="0">
                <a:solidFill>
                  <a:schemeClr val="tx2"/>
                </a:solidFill>
                <a:latin typeface="Calibri" panose="020F0502020204030204" pitchFamily="34" charset="0"/>
                <a:cs typeface="Calibri" panose="020F0502020204030204" pitchFamily="34" charset="0"/>
              </a:rPr>
              <a:t>Kefir</a:t>
            </a:r>
          </a:p>
          <a:p>
            <a:r>
              <a:rPr lang="tr-TR" sz="2800" dirty="0" smtClean="0">
                <a:solidFill>
                  <a:schemeClr val="tx2"/>
                </a:solidFill>
                <a:latin typeface="Calibri" panose="020F0502020204030204" pitchFamily="34" charset="0"/>
                <a:cs typeface="Calibri" panose="020F0502020204030204" pitchFamily="34" charset="0"/>
              </a:rPr>
              <a:t>Sütlü tatlılar </a:t>
            </a:r>
          </a:p>
          <a:p>
            <a:pPr lvl="1"/>
            <a:r>
              <a:rPr lang="tr-TR" sz="2400" dirty="0" smtClean="0">
                <a:solidFill>
                  <a:schemeClr val="tx2"/>
                </a:solidFill>
                <a:latin typeface="Calibri" panose="020F0502020204030204" pitchFamily="34" charset="0"/>
                <a:cs typeface="Calibri" panose="020F0502020204030204" pitchFamily="34" charset="0"/>
              </a:rPr>
              <a:t>sütlaç, dondurma gibi</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48880"/>
            <a:ext cx="3888432" cy="3555980"/>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1620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a:t>
            </a:r>
            <a:r>
              <a:rPr lang="tr-TR" altLang="tr-TR" sz="4800" dirty="0" smtClean="0">
                <a:solidFill>
                  <a:srgbClr val="00B0F0"/>
                </a:solidFill>
                <a:latin typeface="Calibri" panose="020F0502020204030204" pitchFamily="34" charset="0"/>
                <a:cs typeface="Calibri" panose="020F0502020204030204" pitchFamily="34" charset="0"/>
              </a:rPr>
              <a:t>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smtClean="0"/>
              <a:t>Protein</a:t>
            </a:r>
          </a:p>
          <a:p>
            <a:r>
              <a:rPr lang="tr-TR" sz="2400" dirty="0" smtClean="0"/>
              <a:t>Kalsiyum</a:t>
            </a:r>
          </a:p>
          <a:p>
            <a:r>
              <a:rPr lang="tr-TR" sz="2400" dirty="0" smtClean="0"/>
              <a:t>Fosfor</a:t>
            </a:r>
          </a:p>
          <a:p>
            <a:r>
              <a:rPr lang="tr-TR" sz="2400" dirty="0" smtClean="0"/>
              <a:t>Çinko </a:t>
            </a:r>
          </a:p>
          <a:p>
            <a:r>
              <a:rPr lang="tr-TR" sz="2400" dirty="0" smtClean="0"/>
              <a:t>B</a:t>
            </a:r>
            <a:r>
              <a:rPr lang="tr-TR" sz="2400" baseline="-25000" dirty="0" smtClean="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a:t>
            </a:r>
            <a:r>
              <a:rPr lang="tr-TR" sz="2400" dirty="0" smtClean="0"/>
              <a:t>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236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smtClean="0">
                <a:solidFill>
                  <a:schemeClr val="accent4"/>
                </a:solidFill>
                <a:latin typeface="Calibri" panose="020F0502020204030204" pitchFamily="34" charset="0"/>
                <a:cs typeface="Calibri" panose="020F0502020204030204" pitchFamily="34" charset="0"/>
              </a:rPr>
              <a:t>Et</a:t>
            </a:r>
          </a:p>
          <a:p>
            <a:r>
              <a:rPr lang="tr-TR" dirty="0" smtClean="0">
                <a:solidFill>
                  <a:schemeClr val="accent4"/>
                </a:solidFill>
                <a:latin typeface="Calibri" panose="020F0502020204030204" pitchFamily="34" charset="0"/>
                <a:cs typeface="Calibri" panose="020F0502020204030204" pitchFamily="34" charset="0"/>
              </a:rPr>
              <a:t>Tavuk</a:t>
            </a:r>
          </a:p>
          <a:p>
            <a:r>
              <a:rPr lang="tr-TR" dirty="0" smtClean="0">
                <a:solidFill>
                  <a:schemeClr val="accent4"/>
                </a:solidFill>
                <a:latin typeface="Calibri" panose="020F0502020204030204" pitchFamily="34" charset="0"/>
                <a:cs typeface="Calibri" panose="020F0502020204030204" pitchFamily="34" charset="0"/>
              </a:rPr>
              <a:t>Balık</a:t>
            </a:r>
          </a:p>
          <a:p>
            <a:r>
              <a:rPr lang="tr-TR" dirty="0" smtClean="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solidFill>
                  <a:schemeClr val="accent4"/>
                </a:solidFill>
                <a:latin typeface="Calibri" panose="020F0502020204030204" pitchFamily="34" charset="0"/>
                <a:cs typeface="Calibri" panose="020F0502020204030204" pitchFamily="34" charset="0"/>
              </a:rPr>
              <a:t>Kurubaklagiller </a:t>
            </a:r>
          </a:p>
          <a:p>
            <a:pPr lvl="1"/>
            <a:r>
              <a:rPr lang="tr-TR" sz="2400" dirty="0" smtClean="0">
                <a:solidFill>
                  <a:schemeClr val="accent4"/>
                </a:solidFill>
                <a:latin typeface="Calibri" panose="020F0502020204030204" pitchFamily="34" charset="0"/>
                <a:cs typeface="Calibri" panose="020F0502020204030204" pitchFamily="34" charset="0"/>
              </a:rPr>
              <a:t>mercimek, fasulye, nohut gibi</a:t>
            </a:r>
          </a:p>
          <a:p>
            <a:r>
              <a:rPr lang="tr-TR" dirty="0" smtClean="0">
                <a:solidFill>
                  <a:schemeClr val="accent4"/>
                </a:solidFill>
                <a:latin typeface="Calibri" panose="020F0502020204030204" pitchFamily="34" charset="0"/>
                <a:cs typeface="Calibri" panose="020F0502020204030204" pitchFamily="34" charset="0"/>
              </a:rPr>
              <a:t>Yağlı tohumlar </a:t>
            </a:r>
          </a:p>
          <a:p>
            <a:pPr lvl="1"/>
            <a:r>
              <a:rPr lang="tr-TR" sz="2400" dirty="0" smtClean="0">
                <a:solidFill>
                  <a:schemeClr val="accent4"/>
                </a:solidFill>
                <a:latin typeface="Calibri" panose="020F0502020204030204" pitchFamily="34" charset="0"/>
                <a:cs typeface="Calibri" panose="020F0502020204030204" pitchFamily="34" charset="0"/>
              </a:rPr>
              <a:t>ceviz, fındık, badem gibi</a:t>
            </a:r>
            <a:endParaRPr lang="tr-TR" sz="2400" dirty="0">
              <a:solidFill>
                <a:schemeClr val="accent4"/>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7644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a:t>
            </a:r>
            <a:r>
              <a:rPr lang="tr-TR" sz="2400" dirty="0" smtClean="0"/>
              <a:t>rotein</a:t>
            </a:r>
          </a:p>
          <a:p>
            <a:r>
              <a:rPr lang="tr-TR" sz="2400" dirty="0" smtClean="0"/>
              <a:t>Demir</a:t>
            </a:r>
          </a:p>
          <a:p>
            <a:r>
              <a:rPr lang="tr-TR" sz="2400" dirty="0" smtClean="0"/>
              <a:t>Çinko</a:t>
            </a:r>
          </a:p>
          <a:p>
            <a:r>
              <a:rPr lang="tr-TR" sz="2400" dirty="0" smtClean="0"/>
              <a:t>Fosfor</a:t>
            </a:r>
          </a:p>
          <a:p>
            <a:r>
              <a:rPr lang="tr-TR" sz="2400" dirty="0" smtClean="0"/>
              <a:t>Magnezyum gibi mineraller ile </a:t>
            </a:r>
          </a:p>
          <a:p>
            <a:r>
              <a:rPr lang="tr-TR" sz="2400" dirty="0" smtClean="0"/>
              <a:t>B</a:t>
            </a:r>
            <a:r>
              <a:rPr lang="tr-TR" sz="2400" baseline="-25000" dirty="0" smtClean="0"/>
              <a:t>1</a:t>
            </a:r>
            <a:r>
              <a:rPr lang="tr-TR" sz="2400" dirty="0" smtClean="0"/>
              <a:t>, B</a:t>
            </a:r>
            <a:r>
              <a:rPr lang="tr-TR" sz="2400" baseline="-25000" dirty="0" smtClean="0"/>
              <a:t>6</a:t>
            </a:r>
            <a:r>
              <a:rPr lang="tr-TR" sz="2400" dirty="0" smtClean="0"/>
              <a:t>, B</a:t>
            </a:r>
            <a:r>
              <a:rPr lang="tr-TR" sz="2400" baseline="-25000" dirty="0" smtClean="0"/>
              <a:t>12</a:t>
            </a:r>
            <a:r>
              <a:rPr lang="tr-TR" sz="2400" dirty="0" smtClean="0"/>
              <a:t> ve A vitamini kaynağıdır</a:t>
            </a:r>
          </a:p>
          <a:p>
            <a:pPr lvl="1"/>
            <a:r>
              <a:rPr lang="tr-TR" sz="1800" dirty="0" smtClean="0"/>
              <a:t>B</a:t>
            </a:r>
            <a:r>
              <a:rPr lang="tr-TR" sz="1800" baseline="-25000" dirty="0" smtClean="0"/>
              <a:t>12</a:t>
            </a:r>
            <a:r>
              <a:rPr lang="tr-TR" sz="1800" dirty="0" smtClean="0"/>
              <a:t> </a:t>
            </a:r>
            <a:r>
              <a:rPr lang="tr-TR" sz="1800" dirty="0"/>
              <a:t>vitamini ise sadece hayvansal kaynaklı besinlerde </a:t>
            </a:r>
            <a:r>
              <a:rPr lang="tr-TR" sz="1800" dirty="0" smtClean="0"/>
              <a:t>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endParaRPr lang="tr-TR" sz="2300" dirty="0" smtClean="0">
              <a:solidFill>
                <a:schemeClr val="accent4"/>
              </a:solidFill>
            </a:endParaRPr>
          </a:p>
          <a:p>
            <a:r>
              <a:rPr lang="tr-TR" sz="2300" dirty="0" smtClean="0">
                <a:solidFill>
                  <a:schemeClr val="accent4"/>
                </a:solidFill>
              </a:rPr>
              <a:t>Hücre </a:t>
            </a:r>
            <a:r>
              <a:rPr lang="tr-TR" sz="2300" dirty="0">
                <a:solidFill>
                  <a:schemeClr val="accent4"/>
                </a:solidFill>
              </a:rPr>
              <a:t>yenilenmesi, doku onarımı ve görme işlevinde, kan yapımında, sinir sistemi, sindirim sistemi ve deri sağlığında görevi olan besin ögeleri en çok bu grupta bulunur. </a:t>
            </a:r>
            <a:endParaRPr lang="tr-TR" sz="2300" dirty="0" smtClean="0">
              <a:solidFill>
                <a:schemeClr val="accent4"/>
              </a:solidFill>
            </a:endParaRPr>
          </a:p>
          <a:p>
            <a:r>
              <a:rPr lang="tr-TR" sz="2300" dirty="0" smtClean="0">
                <a:solidFill>
                  <a:schemeClr val="accent4"/>
                </a:solidFill>
              </a:rPr>
              <a:t>Hastalıklara </a:t>
            </a:r>
            <a:r>
              <a:rPr lang="tr-TR" sz="2300" dirty="0">
                <a:solidFill>
                  <a:schemeClr val="accent4"/>
                </a:solidFill>
              </a:rPr>
              <a:t>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6618044" y="6281583"/>
            <a:ext cx="2490460" cy="576000"/>
          </a:xfrm>
          <a:prstGeom prst="rect">
            <a:avLst/>
          </a:prstGeom>
        </p:spPr>
      </p:pic>
    </p:spTree>
    <p:extLst>
      <p:ext uri="{BB962C8B-B14F-4D97-AF65-F5344CB8AC3E}">
        <p14:creationId xmlns:p14="http://schemas.microsoft.com/office/powerpoint/2010/main" val="3209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smtClean="0">
                <a:solidFill>
                  <a:srgbClr val="FF0000"/>
                </a:solidFill>
                <a:latin typeface="+mn-lt"/>
              </a:rPr>
              <a:t>Beslenme nedir</a:t>
            </a:r>
            <a:r>
              <a:rPr lang="tr-TR" sz="4000" b="1" dirty="0">
                <a:solidFill>
                  <a:srgbClr val="FF0000"/>
                </a:solidFill>
                <a:latin typeface="+mn-lt"/>
              </a:rPr>
              <a:t>?</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smtClean="0"/>
              <a:t>Beslenme</a:t>
            </a:r>
            <a:r>
              <a:rPr lang="tr-TR" sz="3600" b="1" dirty="0"/>
              <a:t>;</a:t>
            </a:r>
            <a:r>
              <a:rPr lang="tr-TR" sz="3600" b="1" dirty="0" smtClean="0"/>
              <a:t> </a:t>
            </a:r>
            <a:r>
              <a:rPr lang="tr-TR" sz="2800" dirty="0" smtClean="0"/>
              <a:t>yaşamın sürdürülmesi, büyüme ve gelişme, sağlığın korunması ve üretken olmak için besinlerin vücutta kullanılmasıdır</a:t>
            </a:r>
            <a:endParaRPr lang="tr-TR" sz="2800" dirty="0" smtClean="0">
              <a:sym typeface="Wingdings" panose="05000000000000000000" pitchFamily="2" charset="2"/>
            </a:endParaRPr>
          </a:p>
          <a:p>
            <a:pPr>
              <a:defRPr/>
            </a:pPr>
            <a:endParaRPr lang="tr-TR" sz="2800" dirty="0" smtClean="0"/>
          </a:p>
        </p:txBody>
      </p:sp>
      <p:pic>
        <p:nvPicPr>
          <p:cNvPr id="14340" name="Resim 4"/>
          <p:cNvPicPr>
            <a:picLocks noChangeAspect="1"/>
          </p:cNvPicPr>
          <p:nvPr/>
        </p:nvPicPr>
        <p:blipFill>
          <a:blip r:embed="rId2">
            <a:extLst>
              <a:ext uri="{28A0092B-C50C-407E-A947-70E740481C1C}">
                <a14:useLocalDpi xmlns:a14="http://schemas.microsoft.com/office/drawing/2010/main"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a:t>
            </a:r>
            <a:r>
              <a:rPr lang="tr-TR" dirty="0" smtClean="0"/>
              <a:t>ücudun büyümesi, yenilenmesi ve çalışması için gerekli olan </a:t>
            </a:r>
            <a:r>
              <a:rPr lang="tr-TR" b="1" dirty="0" smtClean="0"/>
              <a:t>enerji ve besin öğelerinin </a:t>
            </a:r>
            <a:r>
              <a:rPr lang="tr-TR" dirty="0" smtClean="0"/>
              <a:t>her birinin </a:t>
            </a:r>
            <a:r>
              <a:rPr lang="tr-TR" b="1" dirty="0" smtClean="0"/>
              <a:t>yeterli miktarlarda alınması </a:t>
            </a:r>
            <a:r>
              <a:rPr lang="tr-TR" dirty="0" smtClean="0"/>
              <a:t>ve vücutta </a:t>
            </a:r>
            <a:r>
              <a:rPr lang="tr-TR" b="1" dirty="0" smtClean="0"/>
              <a:t>uygun şekilde kullanılması</a:t>
            </a:r>
            <a:r>
              <a:rPr lang="tr-TR" dirty="0" smtClean="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val="17989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smtClean="0">
                <a:solidFill>
                  <a:srgbClr val="00B050"/>
                </a:solidFill>
                <a:latin typeface="Calibri" panose="020F0502020204030204" pitchFamily="34" charset="0"/>
                <a:cs typeface="Calibri" panose="020F0502020204030204" pitchFamily="34" charset="0"/>
              </a:rPr>
              <a:t>Tüm sebzeler </a:t>
            </a:r>
            <a:endParaRPr lang="tr-TR" b="1" dirty="0">
              <a:solidFill>
                <a:srgbClr val="00B050"/>
              </a:solidFill>
              <a:latin typeface="Calibri" panose="020F0502020204030204" pitchFamily="34" charset="0"/>
              <a:cs typeface="Calibri" panose="020F0502020204030204" pitchFamily="34" charset="0"/>
            </a:endParaRP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62129"/>
            <a:ext cx="2843808" cy="1895872"/>
          </a:xfrm>
          <a:prstGeom prst="rect">
            <a:avLst/>
          </a:prstGeom>
        </p:spPr>
      </p:pic>
      <p:pic>
        <p:nvPicPr>
          <p:cNvPr id="7" name="Resim 6"/>
          <p:cNvPicPr>
            <a:picLocks noChangeAspect="1"/>
          </p:cNvPicPr>
          <p:nvPr/>
        </p:nvPicPr>
        <p:blipFill rotWithShape="1">
          <a:blip r:embed="rId13" cstate="print">
            <a:extLst>
              <a:ext uri="{28A0092B-C50C-407E-A947-70E740481C1C}">
                <a14:useLocalDpi xmlns:a14="http://schemas.microsoft.com/office/drawing/2010/main" val="0"/>
              </a:ext>
            </a:extLst>
          </a:blip>
          <a:srcRect l="9962" t="10569" r="8341" b="10439"/>
          <a:stretch/>
        </p:blipFill>
        <p:spPr>
          <a:xfrm>
            <a:off x="3444762" y="5098173"/>
            <a:ext cx="1680637" cy="1229734"/>
          </a:xfrm>
          <a:prstGeom prst="rect">
            <a:avLst/>
          </a:prstGeom>
        </p:spPr>
      </p:pic>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8658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a:t>
            </a:r>
            <a:r>
              <a:rPr lang="tr-TR" altLang="tr-TR" sz="4800" dirty="0" smtClean="0">
                <a:solidFill>
                  <a:srgbClr val="EF19C1"/>
                </a:solidFill>
                <a:latin typeface="Calibri" panose="020F0502020204030204" pitchFamily="34" charset="0"/>
                <a:cs typeface="Calibri" panose="020F0502020204030204" pitchFamily="34" charset="0"/>
              </a:rPr>
              <a:t>eyveler </a:t>
            </a:r>
            <a:r>
              <a:rPr lang="tr-TR" altLang="tr-TR" sz="4800" dirty="0">
                <a:solidFill>
                  <a:srgbClr val="EF19C1"/>
                </a:solidFill>
                <a:latin typeface="Calibri" panose="020F0502020204030204" pitchFamily="34" charset="0"/>
                <a:cs typeface="Calibri" panose="020F0502020204030204" pitchFamily="34" charset="0"/>
              </a:rPr>
              <a:t>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smtClean="0">
                <a:solidFill>
                  <a:srgbClr val="EF19C1"/>
                </a:solidFill>
                <a:latin typeface="Calibri" panose="020F0502020204030204" pitchFamily="34" charset="0"/>
                <a:cs typeface="Calibri" panose="020F0502020204030204" pitchFamily="34" charset="0"/>
              </a:rPr>
              <a:t>Tüm meyveler </a:t>
            </a:r>
            <a:endParaRPr lang="tr-TR" dirty="0">
              <a:solidFill>
                <a:srgbClr val="EF19C1"/>
              </a:solidFill>
              <a:latin typeface="Calibri" panose="020F0502020204030204" pitchFamily="34" charset="0"/>
              <a:cs typeface="Calibri" panose="020F0502020204030204" pitchFamily="34" charset="0"/>
            </a:endParaRPr>
          </a:p>
        </p:txBody>
      </p:sp>
      <p:pic>
        <p:nvPicPr>
          <p:cNvPr id="14" name="Picture 2" descr="gÃ¼len yÃ¼z emoj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7" cstate="print">
            <a:extLst>
              <a:ext uri="{28A0092B-C50C-407E-A947-70E740481C1C}">
                <a14:useLocalDpi xmlns:a14="http://schemas.microsoft.com/office/drawing/2010/main"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0" cstate="print">
            <a:extLst>
              <a:ext uri="{28A0092B-C50C-407E-A947-70E740481C1C}">
                <a14:useLocalDpi xmlns:a14="http://schemas.microsoft.com/office/drawing/2010/main"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0465" y="212167"/>
            <a:ext cx="1731465" cy="2595899"/>
          </a:xfrm>
          <a:prstGeom prst="rect">
            <a:avLst/>
          </a:prstGeom>
        </p:spPr>
      </p:pic>
      <p:pic>
        <p:nvPicPr>
          <p:cNvPr id="16" name="Resim 15"/>
          <p:cNvPicPr>
            <a:picLocks noChangeAspect="1"/>
          </p:cNvPicPr>
          <p:nvPr/>
        </p:nvPicPr>
        <p:blipFill rotWithShape="1">
          <a:blip r:embed="rId1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475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smtClean="0"/>
              <a:t>Bileşimlerinin önemli bir kısmı sudur</a:t>
            </a:r>
          </a:p>
          <a:p>
            <a:r>
              <a:rPr lang="tr-TR" sz="2800" dirty="0" smtClean="0"/>
              <a:t>Enerji içerikleri düşüktür</a:t>
            </a:r>
          </a:p>
          <a:p>
            <a:r>
              <a:rPr lang="tr-TR" sz="2800" dirty="0" smtClean="0"/>
              <a:t>Mineraller </a:t>
            </a:r>
            <a:r>
              <a:rPr lang="tr-TR" sz="2800" dirty="0"/>
              <a:t>ve vitaminler bakımından </a:t>
            </a:r>
            <a:endParaRPr lang="tr-TR" sz="2800" dirty="0" smtClean="0"/>
          </a:p>
          <a:p>
            <a:pPr lvl="1"/>
            <a:r>
              <a:rPr lang="tr-TR" sz="2400" dirty="0" smtClean="0"/>
              <a:t>özellikle </a:t>
            </a:r>
            <a:r>
              <a:rPr lang="tr-TR" sz="2400" dirty="0"/>
              <a:t>folat (folik asit</a:t>
            </a:r>
            <a:r>
              <a:rPr lang="tr-TR" sz="2400" dirty="0" smtClean="0"/>
              <a:t>)</a:t>
            </a:r>
          </a:p>
          <a:p>
            <a:pPr lvl="1"/>
            <a:r>
              <a:rPr lang="tr-TR" sz="2400" dirty="0" smtClean="0"/>
              <a:t>A </a:t>
            </a:r>
            <a:r>
              <a:rPr lang="tr-TR" sz="2400" dirty="0"/>
              <a:t>vitaminin ön ögesi olan </a:t>
            </a:r>
            <a:r>
              <a:rPr lang="tr-TR" sz="2400" dirty="0" smtClean="0"/>
              <a:t>beta-karoten</a:t>
            </a:r>
          </a:p>
          <a:p>
            <a:pPr lvl="1"/>
            <a:r>
              <a:rPr lang="tr-TR" sz="2400" dirty="0" smtClean="0"/>
              <a:t>E</a:t>
            </a:r>
            <a:r>
              <a:rPr lang="tr-TR" sz="2400" dirty="0"/>
              <a:t>, C, B</a:t>
            </a:r>
            <a:r>
              <a:rPr lang="tr-TR" sz="2400" baseline="-25000" dirty="0"/>
              <a:t>2</a:t>
            </a:r>
            <a:r>
              <a:rPr lang="tr-TR" sz="2400" dirty="0"/>
              <a:t> </a:t>
            </a:r>
            <a:r>
              <a:rPr lang="tr-TR" sz="2400" dirty="0" smtClean="0"/>
              <a:t>vitamini</a:t>
            </a:r>
          </a:p>
          <a:p>
            <a:pPr lvl="1"/>
            <a:r>
              <a:rPr lang="tr-TR" sz="2400" dirty="0" smtClean="0"/>
              <a:t>kalsiyum</a:t>
            </a:r>
            <a:r>
              <a:rPr lang="tr-TR" sz="2400" dirty="0"/>
              <a:t>, potasyum, demir, </a:t>
            </a:r>
            <a:r>
              <a:rPr lang="tr-TR" sz="2400" dirty="0" smtClean="0"/>
              <a:t>magnezyum</a:t>
            </a:r>
          </a:p>
          <a:p>
            <a:pPr lvl="1"/>
            <a:r>
              <a:rPr lang="tr-TR" sz="2400" dirty="0" smtClean="0"/>
              <a:t>posa </a:t>
            </a:r>
            <a:r>
              <a:rPr lang="tr-TR" sz="2400" dirty="0"/>
              <a:t>ve diğer antioksidan özellikte olan bileşiklerden </a:t>
            </a:r>
            <a:r>
              <a:rPr lang="tr-TR" sz="2400" dirty="0" smtClean="0"/>
              <a:t>zengindir</a:t>
            </a:r>
            <a:endParaRPr lang="tr-TR" sz="2400" dirty="0"/>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smtClean="0">
                <a:solidFill>
                  <a:srgbClr val="00B050"/>
                </a:solidFill>
                <a:latin typeface="Calibri" panose="020F0502020204030204" pitchFamily="34" charset="0"/>
                <a:cs typeface="Calibri" panose="020F0502020204030204" pitchFamily="34" charset="0"/>
              </a:rPr>
              <a:t>Sebze </a:t>
            </a:r>
            <a:r>
              <a:rPr lang="tr-TR" altLang="tr-TR" sz="4800" b="1" dirty="0" smtClean="0">
                <a:latin typeface="Calibri" panose="020F0502020204030204" pitchFamily="34" charset="0"/>
                <a:cs typeface="Calibri" panose="020F0502020204030204" pitchFamily="34" charset="0"/>
              </a:rPr>
              <a:t>ve</a:t>
            </a:r>
            <a:r>
              <a:rPr lang="tr-TR" altLang="tr-TR" sz="4800" b="1" dirty="0" smtClean="0">
                <a:solidFill>
                  <a:srgbClr val="00B050"/>
                </a:solidFill>
                <a:latin typeface="Calibri" panose="020F0502020204030204" pitchFamily="34" charset="0"/>
                <a:cs typeface="Calibri" panose="020F0502020204030204" pitchFamily="34" charset="0"/>
              </a:rPr>
              <a:t> </a:t>
            </a:r>
            <a:r>
              <a:rPr lang="tr-TR" altLang="tr-TR" sz="4800" b="1" dirty="0" smtClean="0">
                <a:solidFill>
                  <a:srgbClr val="EF19C1"/>
                </a:solidFill>
                <a:latin typeface="Calibri" panose="020F0502020204030204" pitchFamily="34" charset="0"/>
                <a:cs typeface="Calibri" panose="020F0502020204030204" pitchFamily="34" charset="0"/>
              </a:rPr>
              <a:t>Meyvelerin;</a:t>
            </a:r>
            <a:endParaRPr lang="tr-TR" altLang="tr-TR" sz="4800" b="1" dirty="0">
              <a:solidFill>
                <a:srgbClr val="EF19C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val="424043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a:t>
            </a:r>
            <a:r>
              <a:rPr lang="tr-TR" altLang="tr-TR" sz="4800" dirty="0" smtClean="0">
                <a:solidFill>
                  <a:schemeClr val="accent6"/>
                </a:solidFill>
                <a:latin typeface="Calibri" panose="020F0502020204030204" pitchFamily="34" charset="0"/>
                <a:cs typeface="Calibri" panose="020F0502020204030204" pitchFamily="34" charset="0"/>
              </a:rPr>
              <a:t>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1340769"/>
            <a:ext cx="5410944" cy="2127468"/>
          </a:xfrm>
        </p:spPr>
        <p:txBody>
          <a:bodyPr>
            <a:noAutofit/>
          </a:bodyPr>
          <a:lstStyle/>
          <a:p>
            <a:r>
              <a:rPr lang="tr-TR" dirty="0" smtClean="0">
                <a:solidFill>
                  <a:schemeClr val="accent6"/>
                </a:solidFill>
                <a:latin typeface="Calibri" panose="020F0502020204030204" pitchFamily="34" charset="0"/>
                <a:cs typeface="Calibri" panose="020F0502020204030204" pitchFamily="34" charset="0"/>
              </a:rPr>
              <a:t>Ekmekler</a:t>
            </a:r>
          </a:p>
          <a:p>
            <a:r>
              <a:rPr lang="tr-TR" dirty="0" smtClean="0">
                <a:solidFill>
                  <a:schemeClr val="accent6"/>
                </a:solidFill>
                <a:latin typeface="Calibri" panose="020F0502020204030204" pitchFamily="34" charset="0"/>
                <a:cs typeface="Calibri" panose="020F0502020204030204" pitchFamily="34" charset="0"/>
              </a:rPr>
              <a:t>Tahıllar ve tahıl ürünleri</a:t>
            </a:r>
          </a:p>
          <a:p>
            <a:pPr lvl="1"/>
            <a:r>
              <a:rPr lang="tr-TR" dirty="0" smtClean="0">
                <a:solidFill>
                  <a:schemeClr val="accent6"/>
                </a:solidFill>
                <a:latin typeface="Calibri" panose="020F0502020204030204" pitchFamily="34" charset="0"/>
                <a:cs typeface="Calibri" panose="020F0502020204030204" pitchFamily="34" charset="0"/>
              </a:rPr>
              <a:t>Makarna, erişte, kuskus gibi</a:t>
            </a:r>
          </a:p>
          <a:p>
            <a:pPr lvl="1"/>
            <a:r>
              <a:rPr lang="tr-TR" dirty="0" smtClean="0">
                <a:solidFill>
                  <a:schemeClr val="accent6"/>
                </a:solidFill>
                <a:latin typeface="Calibri" panose="020F0502020204030204" pitchFamily="34" charset="0"/>
                <a:cs typeface="Calibri" panose="020F0502020204030204" pitchFamily="34" charset="0"/>
              </a:rPr>
              <a:t>pirinç, bulgur, arpa, yulaf gibi</a:t>
            </a:r>
            <a:endParaRPr lang="tr-TR" dirty="0">
              <a:solidFill>
                <a:schemeClr val="accent6"/>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37984" y="4828241"/>
            <a:ext cx="1791775" cy="2267744"/>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9939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smtClean="0">
                <a:solidFill>
                  <a:schemeClr val="accent6"/>
                </a:solidFill>
                <a:latin typeface="Calibri" panose="020F0502020204030204" pitchFamily="34" charset="0"/>
                <a:cs typeface="Calibri" panose="020F0502020204030204" pitchFamily="34" charset="0"/>
              </a:rPr>
              <a:t>5. Ekmek ve tahıllar 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smtClean="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t>
            </a:r>
            <a:r>
              <a:rPr lang="tr-TR" sz="2400" i="1" dirty="0" smtClean="0">
                <a:latin typeface="+mj-lt"/>
              </a:rPr>
              <a:t>ağlar.</a:t>
            </a:r>
            <a:endParaRPr lang="tr-TR" sz="2400" i="1" dirty="0">
              <a:latin typeface="+mj-lt"/>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21651" t="8000" r="21650" b="9051"/>
          <a:stretch/>
        </p:blipFill>
        <p:spPr>
          <a:xfrm>
            <a:off x="6341381" y="2975858"/>
            <a:ext cx="2313371" cy="3384376"/>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58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smtClean="0"/>
              <a:t>Her öğünde her besin grubundan tüketmeliyiz</a:t>
            </a:r>
            <a:endParaRPr lang="tr-TR" dirty="0"/>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Öğünlerimiz</a:t>
            </a:r>
            <a:endParaRPr lang="tr-TR" sz="40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smtClean="0">
                <a:solidFill>
                  <a:srgbClr val="00B0F0"/>
                </a:solidFill>
              </a:rPr>
              <a:t>Ana öğünler;</a:t>
            </a:r>
          </a:p>
          <a:p>
            <a:pPr lvl="1"/>
            <a:r>
              <a:rPr lang="tr-TR" sz="3800" b="1" dirty="0" smtClean="0">
                <a:solidFill>
                  <a:srgbClr val="FF0000"/>
                </a:solidFill>
              </a:rPr>
              <a:t>Sabah kahvaltısı</a:t>
            </a:r>
          </a:p>
          <a:p>
            <a:pPr lvl="1"/>
            <a:r>
              <a:rPr lang="tr-TR" sz="3300" b="1" dirty="0" smtClean="0">
                <a:solidFill>
                  <a:srgbClr val="FF0000"/>
                </a:solidFill>
              </a:rPr>
              <a:t>Öğle yemeği</a:t>
            </a:r>
          </a:p>
          <a:p>
            <a:pPr lvl="1"/>
            <a:r>
              <a:rPr lang="tr-TR" b="1" dirty="0" smtClean="0">
                <a:solidFill>
                  <a:srgbClr val="FF0000"/>
                </a:solidFill>
              </a:rPr>
              <a:t>Akşam yemeği</a:t>
            </a:r>
          </a:p>
          <a:p>
            <a:r>
              <a:rPr lang="tr-TR" b="1" dirty="0" smtClean="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smtClean="0">
                <a:solidFill>
                  <a:srgbClr val="00B0F0"/>
                </a:solidFill>
              </a:rPr>
              <a:t>Yeterli ve dengeli beslenmek için</a:t>
            </a:r>
          </a:p>
          <a:p>
            <a:pPr marL="457200" lvl="1" indent="0" algn="ctr">
              <a:buFont typeface="Arial" pitchFamily="34" charset="0"/>
              <a:buNone/>
            </a:pPr>
            <a:r>
              <a:rPr lang="tr-TR" sz="3300" b="1" dirty="0" smtClean="0">
                <a:solidFill>
                  <a:srgbClr val="00B0F0"/>
                </a:solidFill>
              </a:rPr>
              <a:t>öğünlerimizi atlamadan tüketmeliyiz!</a:t>
            </a:r>
            <a:endParaRPr lang="tr-TR" sz="3300" b="1" dirty="0">
              <a:solidFill>
                <a:srgbClr val="00B0F0"/>
              </a:solidFill>
            </a:endParaRP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Bütün </a:t>
            </a:r>
            <a:r>
              <a:rPr lang="tr-TR" sz="2400" dirty="0">
                <a:solidFill>
                  <a:srgbClr val="00B0F0"/>
                </a:solidFill>
                <a:latin typeface="Comic Sans MS" panose="030F0702030302020204" pitchFamily="66" charset="0"/>
              </a:rPr>
              <a:t>gece süren açlıktan sonra günün en önemli öğünü sabah </a:t>
            </a:r>
            <a:r>
              <a:rPr lang="tr-TR" sz="2400" dirty="0" smtClean="0">
                <a:solidFill>
                  <a:srgbClr val="00B0F0"/>
                </a:solidFill>
                <a:latin typeface="Comic Sans MS" panose="030F0702030302020204" pitchFamily="66" charset="0"/>
              </a:rPr>
              <a:t>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Kahvaltının mutlulukla ilgisi var </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endPar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endParaRP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Sabahları kendinizi daha iyi hissetmenizi </a:t>
            </a:r>
          </a:p>
          <a:p>
            <a:pPr algn="ctr"/>
            <a:r>
              <a:rPr lang="tr-TR" sz="2400" dirty="0" smtClean="0">
                <a:solidFill>
                  <a:srgbClr val="00B0F0"/>
                </a:solidFill>
                <a:latin typeface="Comic Sans MS" panose="030F0702030302020204" pitchFamily="66" charset="0"/>
              </a:rPr>
              <a:t>ve </a:t>
            </a:r>
          </a:p>
          <a:p>
            <a:pPr algn="ctr"/>
            <a:r>
              <a:rPr lang="tr-TR" sz="2400" dirty="0" smtClean="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a:blip r:embed="rId6">
            <a:extLst>
              <a:ext uri="{28A0092B-C50C-407E-A947-70E740481C1C}">
                <a14:useLocalDpi xmlns:a14="http://schemas.microsoft.com/office/drawing/2010/main"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val="0"/>
              </a:ext>
            </a:extLst>
          </a:blip>
          <a:srcRect l="19432" r="4970"/>
          <a:stretch/>
        </p:blipFill>
        <p:spPr>
          <a:xfrm>
            <a:off x="36092" y="3283323"/>
            <a:ext cx="2878850" cy="2204864"/>
          </a:xfrm>
          <a:prstGeom prst="rect">
            <a:avLst/>
          </a:prstGeom>
        </p:spPr>
      </p:pic>
      <p:pic>
        <p:nvPicPr>
          <p:cNvPr id="15" name="Resim 14"/>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2"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endParaRPr lang="tr-TR" altLang="tr-TR" sz="2000" i="1" dirty="0" smtClean="0">
              <a:solidFill>
                <a:srgbClr val="FF0000"/>
              </a:solidFill>
              <a:latin typeface="+mj-lt"/>
            </a:endParaRPr>
          </a:p>
          <a:p>
            <a:pPr algn="ctr">
              <a:defRPr/>
            </a:pPr>
            <a:r>
              <a:rPr lang="tr-TR" altLang="tr-TR" sz="2000" i="1" dirty="0" smtClean="0">
                <a:solidFill>
                  <a:srgbClr val="FF0000"/>
                </a:solidFill>
                <a:latin typeface="+mj-lt"/>
              </a:rPr>
              <a:t>her besin grubundan tüketmeliyiz</a:t>
            </a:r>
            <a:endParaRPr lang="tr-TR" altLang="tr-TR" sz="2000" i="1" dirty="0">
              <a:solidFill>
                <a:srgbClr val="FF0000"/>
              </a:solidFill>
              <a:latin typeface="+mj-lt"/>
            </a:endParaRP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smtClean="0">
                <a:solidFill>
                  <a:srgbClr val="00B0F0"/>
                </a:solidFill>
              </a:rPr>
              <a:t>içmeliyiz</a:t>
            </a:r>
            <a:endParaRPr lang="tr-TR" altLang="tr-TR" sz="2000" i="1" dirty="0">
              <a:solidFill>
                <a:srgbClr val="00B0F0"/>
              </a:solidFill>
            </a:endParaRP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a:stretch>
              <a:fillRect/>
            </a:stretch>
          </p:blipFill>
          <p:spPr>
            <a:xfrm>
              <a:off x="6415545" y="2537576"/>
              <a:ext cx="819499" cy="1404000"/>
            </a:xfrm>
            <a:prstGeom prst="rect">
              <a:avLst/>
            </a:prstGeom>
          </p:spPr>
        </p:pic>
        <p:pic>
          <p:nvPicPr>
            <p:cNvPr id="36" name="Resim 35"/>
            <p:cNvPicPr>
              <a:picLocks noChangeAspect="1"/>
            </p:cNvPicPr>
            <p:nvPr/>
          </p:nvPicPr>
          <p:blipFill>
            <a:blip r:embed="rId3"/>
            <a:stretch>
              <a:fillRect/>
            </a:stretch>
          </p:blipFill>
          <p:spPr>
            <a:xfrm>
              <a:off x="759748" y="2836846"/>
              <a:ext cx="1124743" cy="1260000"/>
            </a:xfrm>
            <a:prstGeom prst="rect">
              <a:avLst/>
            </a:prstGeom>
          </p:spPr>
        </p:pic>
        <p:pic>
          <p:nvPicPr>
            <p:cNvPr id="37" name="Resim 36"/>
            <p:cNvPicPr>
              <a:picLocks noChangeAspect="1"/>
            </p:cNvPicPr>
            <p:nvPr/>
          </p:nvPicPr>
          <p:blipFill>
            <a:blip r:embed="rId4"/>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a:t>
            </a:r>
            <a:r>
              <a:rPr lang="tr-TR" altLang="tr-TR"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TABAĞIMIZI HAZIRLAYALIM</a:t>
            </a:r>
            <a:endPar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452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txBox="1">
            <a:spLocks/>
          </p:cNvSpPr>
          <p:nvPr/>
        </p:nvSpPr>
        <p:spPr bwMode="auto">
          <a:xfrm>
            <a:off x="47628" y="100013"/>
            <a:ext cx="9045575" cy="952504"/>
          </a:xfrm>
          <a:prstGeom prst="rect">
            <a:avLst/>
          </a:prstGeom>
          <a:solidFill>
            <a:schemeClr val="accent2">
              <a:lumMod val="20000"/>
              <a:lumOff val="80000"/>
            </a:schemeClr>
          </a:solidFill>
          <a:ln>
            <a:noFill/>
          </a:ln>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dirty="0" smtClean="0">
                <a:solidFill>
                  <a:srgbClr val="FF0000"/>
                </a:solidFill>
                <a:latin typeface="Comic Sans MS" panose="030F0702030302020204" pitchFamily="66" charset="0"/>
              </a:rPr>
              <a:t>Unutmayın! </a:t>
            </a:r>
          </a:p>
          <a:p>
            <a:pPr algn="ctr" eaLnBrk="1" hangingPunct="1">
              <a:spcBef>
                <a:spcPct val="0"/>
              </a:spcBef>
              <a:buFontTx/>
              <a:buNone/>
              <a:defRPr/>
            </a:pPr>
            <a:r>
              <a:rPr lang="tr-TR" altLang="tr-TR" sz="3200" dirty="0" smtClean="0">
                <a:solidFill>
                  <a:srgbClr val="FF0000"/>
                </a:solidFill>
                <a:latin typeface="Comic Sans MS" panose="030F0702030302020204" pitchFamily="66" charset="0"/>
              </a:rPr>
              <a:t>Gıda </a:t>
            </a:r>
            <a:r>
              <a:rPr lang="tr-TR" altLang="tr-TR" sz="3200" dirty="0">
                <a:solidFill>
                  <a:srgbClr val="FF0000"/>
                </a:solidFill>
                <a:latin typeface="Comic Sans MS" panose="030F0702030302020204" pitchFamily="66" charset="0"/>
              </a:rPr>
              <a:t>satın alınırken etiket bilgileri okunmalıdır</a:t>
            </a:r>
            <a:endParaRPr lang="tr-TR" altLang="tr-TR" sz="2400" i="1" dirty="0">
              <a:latin typeface="Comic Sans MS" panose="030F0702030302020204" pitchFamily="66" charset="0"/>
            </a:endParaRPr>
          </a:p>
        </p:txBody>
      </p:sp>
      <p:sp>
        <p:nvSpPr>
          <p:cNvPr id="28675" name="2 İçerik Yer Tutucusu"/>
          <p:cNvSpPr txBox="1">
            <a:spLocks/>
          </p:cNvSpPr>
          <p:nvPr/>
        </p:nvSpPr>
        <p:spPr bwMode="auto">
          <a:xfrm>
            <a:off x="179513" y="1196533"/>
            <a:ext cx="6768752" cy="51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defRPr/>
            </a:pPr>
            <a:r>
              <a:rPr lang="tr-TR" altLang="tr-TR" sz="2400" dirty="0">
                <a:latin typeface="Comic Sans MS" panose="030F0702030302020204" pitchFamily="66" charset="0"/>
              </a:rPr>
              <a:t>Son kullanma tarihi (SKT) veya tavsiye edilen tüketim tarihi (TETT) okunmalı ve kullanma/tüketim tarihi </a:t>
            </a:r>
            <a:r>
              <a:rPr lang="tr-TR" altLang="tr-TR" sz="2400" b="1" u="sng" dirty="0">
                <a:solidFill>
                  <a:srgbClr val="FF0000"/>
                </a:solidFill>
                <a:latin typeface="Comic Sans MS" panose="030F0702030302020204" pitchFamily="66" charset="0"/>
              </a:rPr>
              <a:t>geçmemiş</a:t>
            </a:r>
            <a:r>
              <a:rPr lang="tr-TR" altLang="tr-TR" sz="2400" dirty="0">
                <a:latin typeface="Comic Sans MS" panose="030F0702030302020204" pitchFamily="66" charset="0"/>
              </a:rPr>
              <a:t> ürün satın </a:t>
            </a:r>
            <a:r>
              <a:rPr lang="tr-TR" altLang="tr-TR" sz="2400" dirty="0" smtClean="0">
                <a:latin typeface="Comic Sans MS" panose="030F0702030302020204" pitchFamily="66" charset="0"/>
              </a:rPr>
              <a:t>alınmalıdır</a:t>
            </a:r>
          </a:p>
          <a:p>
            <a:pPr eaLnBrk="1" hangingPunct="1">
              <a:defRPr/>
            </a:pPr>
            <a:endParaRPr lang="tr-TR" altLang="tr-TR" sz="2400" dirty="0">
              <a:latin typeface="Comic Sans MS" panose="030F0702030302020204" pitchFamily="66" charset="0"/>
            </a:endParaRPr>
          </a:p>
          <a:p>
            <a:pPr eaLnBrk="1" hangingPunct="1">
              <a:defRPr/>
            </a:pPr>
            <a:r>
              <a:rPr lang="tr-TR" altLang="tr-TR" sz="2400" dirty="0">
                <a:latin typeface="Comic Sans MS" panose="030F0702030302020204" pitchFamily="66" charset="0"/>
              </a:rPr>
              <a:t>«</a:t>
            </a:r>
            <a:r>
              <a:rPr lang="tr-TR" altLang="tr-TR" sz="2400" b="1" dirty="0">
                <a:latin typeface="Comic Sans MS" panose="030F0702030302020204" pitchFamily="66" charset="0"/>
              </a:rPr>
              <a:t>İçindekiler</a:t>
            </a:r>
            <a:r>
              <a:rPr lang="tr-TR" altLang="tr-TR" sz="2400" dirty="0">
                <a:latin typeface="Comic Sans MS" panose="030F0702030302020204" pitchFamily="66" charset="0"/>
              </a:rPr>
              <a:t>» kısmına dikkat edilmelidir. Özellikle;</a:t>
            </a:r>
          </a:p>
          <a:p>
            <a:pPr lvl="1" eaLnBrk="1" hangingPunct="1">
              <a:defRPr/>
            </a:pPr>
            <a:r>
              <a:rPr lang="tr-TR" altLang="tr-TR" sz="2000" dirty="0">
                <a:latin typeface="Comic Sans MS" panose="030F0702030302020204" pitchFamily="66" charset="0"/>
              </a:rPr>
              <a:t>Tuz</a:t>
            </a:r>
          </a:p>
          <a:p>
            <a:pPr lvl="1" eaLnBrk="1" hangingPunct="1">
              <a:defRPr/>
            </a:pPr>
            <a:r>
              <a:rPr lang="tr-TR" altLang="tr-TR" sz="2000" dirty="0">
                <a:latin typeface="Comic Sans MS" panose="030F0702030302020204" pitchFamily="66" charset="0"/>
              </a:rPr>
              <a:t>Eklenmiş şeker / ilave şeker</a:t>
            </a:r>
          </a:p>
          <a:p>
            <a:pPr lvl="1" eaLnBrk="1" hangingPunct="1">
              <a:defRPr/>
            </a:pPr>
            <a:r>
              <a:rPr lang="tr-TR" altLang="tr-TR" sz="2000" dirty="0">
                <a:latin typeface="Comic Sans MS" panose="030F0702030302020204" pitchFamily="66" charset="0"/>
              </a:rPr>
              <a:t>Doymuş yağ</a:t>
            </a:r>
          </a:p>
          <a:p>
            <a:pPr lvl="1" eaLnBrk="1" hangingPunct="1">
              <a:defRPr/>
            </a:pPr>
            <a:r>
              <a:rPr lang="tr-TR" altLang="tr-TR" sz="2000" dirty="0">
                <a:latin typeface="Comic Sans MS" panose="030F0702030302020204" pitchFamily="66" charset="0"/>
              </a:rPr>
              <a:t>Trans yağ</a:t>
            </a:r>
          </a:p>
          <a:p>
            <a:pPr lvl="1" eaLnBrk="1" hangingPunct="1">
              <a:defRPr/>
            </a:pPr>
            <a:r>
              <a:rPr lang="tr-TR" altLang="tr-TR" sz="2000" dirty="0">
                <a:latin typeface="Comic Sans MS" panose="030F0702030302020204" pitchFamily="66" charset="0"/>
              </a:rPr>
              <a:t>Sodyum (Na)</a:t>
            </a:r>
          </a:p>
          <a:p>
            <a:pPr marL="0" indent="0">
              <a:buNone/>
              <a:defRPr/>
            </a:pPr>
            <a:r>
              <a:rPr lang="tr-TR" altLang="tr-TR" sz="2400" dirty="0">
                <a:latin typeface="Comic Sans MS" panose="030F0702030302020204" pitchFamily="66" charset="0"/>
              </a:rPr>
              <a:t>miktar ve içerikleri iyi bir şekilde okunarak </a:t>
            </a:r>
            <a:r>
              <a:rPr lang="tr-TR" altLang="tr-TR" sz="2400" b="1" u="sng" dirty="0">
                <a:solidFill>
                  <a:srgbClr val="FF0000"/>
                </a:solidFill>
                <a:latin typeface="Comic Sans MS" panose="030F0702030302020204" pitchFamily="66" charset="0"/>
              </a:rPr>
              <a:t>sağlıklı</a:t>
            </a:r>
            <a:r>
              <a:rPr lang="tr-TR" altLang="tr-TR" sz="2400" b="1" dirty="0">
                <a:latin typeface="Comic Sans MS" panose="030F0702030302020204" pitchFamily="66" charset="0"/>
              </a:rPr>
              <a:t> </a:t>
            </a:r>
            <a:r>
              <a:rPr lang="tr-TR" altLang="tr-TR" sz="2400" dirty="0">
                <a:latin typeface="Comic Sans MS" panose="030F0702030302020204" pitchFamily="66" charset="0"/>
              </a:rPr>
              <a:t>gıda tercihi yapılmalıdır</a:t>
            </a:r>
          </a:p>
          <a:p>
            <a:pPr eaLnBrk="1" hangingPunct="1">
              <a:defRPr/>
            </a:pPr>
            <a:endParaRPr lang="tr-TR" altLang="tr-TR" sz="2000" dirty="0">
              <a:latin typeface="Comic Sans MS" panose="030F0702030302020204" pitchFamily="66" charset="0"/>
            </a:endParaRPr>
          </a:p>
        </p:txBody>
      </p:sp>
      <p:pic>
        <p:nvPicPr>
          <p:cNvPr id="2" name="Resim 1"/>
          <p:cNvPicPr>
            <a:picLocks noChangeAspect="1"/>
          </p:cNvPicPr>
          <p:nvPr/>
        </p:nvPicPr>
        <p:blipFill>
          <a:blip r:embed="rId2"/>
          <a:stretch>
            <a:fillRect/>
          </a:stretch>
        </p:blipFill>
        <p:spPr>
          <a:xfrm>
            <a:off x="6970586" y="2564796"/>
            <a:ext cx="1876687" cy="2448267"/>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5096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öğesi nedir?</a:t>
            </a:r>
            <a:endParaRPr lang="tr-TR" sz="4000" b="1" dirty="0">
              <a:solidFill>
                <a:srgbClr val="FF0000"/>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smtClean="0"/>
              <a:t>Besin öğeleri besinlerin yapı taşıdır</a:t>
            </a:r>
          </a:p>
          <a:p>
            <a:r>
              <a:rPr lang="tr-TR" sz="3600" dirty="0" smtClean="0"/>
              <a:t>Vücut bileşimimiz </a:t>
            </a:r>
            <a:r>
              <a:rPr lang="tr-TR" sz="3600" dirty="0"/>
              <a:t>besin öğelerinden </a:t>
            </a:r>
            <a:r>
              <a:rPr lang="tr-TR" sz="3600" dirty="0" smtClean="0"/>
              <a:t>oluşur </a:t>
            </a:r>
            <a:endParaRPr lang="tr-TR" sz="3600" dirty="0"/>
          </a:p>
          <a:p>
            <a:endParaRPr lang="tr-TR" dirty="0" smtClean="0"/>
          </a:p>
          <a:p>
            <a:endParaRPr lang="tr-TR" dirty="0" smtClean="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a:t>
              </a:r>
              <a:r>
                <a:rPr lang="tr-TR" sz="3600" dirty="0" smtClean="0">
                  <a:solidFill>
                    <a:schemeClr val="tx1"/>
                  </a:solidFill>
                </a:rPr>
                <a:t>her gün besin </a:t>
              </a:r>
              <a:r>
                <a:rPr lang="tr-TR" sz="3600" dirty="0">
                  <a:solidFill>
                    <a:schemeClr val="tx1"/>
                  </a:solidFill>
                </a:rPr>
                <a:t>öğelerinin her birinden </a:t>
              </a:r>
              <a:r>
                <a:rPr lang="tr-TR" sz="3600" dirty="0" smtClean="0">
                  <a:solidFill>
                    <a:schemeClr val="tx1"/>
                  </a:solidFill>
                </a:rPr>
                <a:t>almamız gerekir</a:t>
              </a:r>
              <a:endParaRPr lang="tr-TR" sz="3600" dirty="0">
                <a:solidFill>
                  <a:schemeClr val="tx1"/>
                </a:solidFill>
              </a:endParaRP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62320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smtClean="0">
                <a:solidFill>
                  <a:schemeClr val="accent6"/>
                </a:solidFill>
                <a:latin typeface="Calibri" panose="020F0502020204030204" pitchFamily="34" charset="0"/>
                <a:cs typeface="Calibri" panose="020F0502020204030204" pitchFamily="34" charset="0"/>
              </a:rPr>
              <a:t>d</a:t>
            </a:r>
            <a:r>
              <a:rPr lang="tr-TR" sz="5200" b="1" dirty="0" smtClean="0">
                <a:solidFill>
                  <a:srgbClr val="FF0000"/>
                </a:solidFill>
                <a:latin typeface="Calibri" panose="020F0502020204030204" pitchFamily="34" charset="0"/>
                <a:cs typeface="Calibri" panose="020F0502020204030204" pitchFamily="34" charset="0"/>
              </a:rPr>
              <a:t>e</a:t>
            </a:r>
            <a:r>
              <a:rPr lang="tr-TR" sz="5200" b="1" dirty="0" smtClean="0">
                <a:solidFill>
                  <a:srgbClr val="00B0F0"/>
                </a:solidFill>
                <a:latin typeface="Calibri" panose="020F0502020204030204" pitchFamily="34" charset="0"/>
                <a:cs typeface="Calibri" panose="020F0502020204030204" pitchFamily="34" charset="0"/>
              </a:rPr>
              <a:t>n</a:t>
            </a:r>
            <a:r>
              <a:rPr lang="tr-TR" sz="5200" b="1" dirty="0" smtClean="0">
                <a:solidFill>
                  <a:srgbClr val="7030A0"/>
                </a:solidFill>
                <a:latin typeface="Calibri" panose="020F0502020204030204" pitchFamily="34" charset="0"/>
                <a:cs typeface="Calibri" panose="020F0502020204030204" pitchFamily="34" charset="0"/>
              </a:rPr>
              <a:t>g</a:t>
            </a:r>
            <a:r>
              <a:rPr lang="tr-TR" sz="5200" b="1" dirty="0" smtClean="0">
                <a:solidFill>
                  <a:srgbClr val="00B050"/>
                </a:solidFill>
                <a:latin typeface="Calibri" panose="020F0502020204030204" pitchFamily="34" charset="0"/>
                <a:cs typeface="Calibri" panose="020F0502020204030204" pitchFamily="34" charset="0"/>
              </a:rPr>
              <a:t>e</a:t>
            </a:r>
            <a:r>
              <a:rPr lang="tr-TR" sz="5200" b="1" dirty="0" smtClean="0">
                <a:solidFill>
                  <a:srgbClr val="FFC000"/>
                </a:solidFill>
                <a:latin typeface="Calibri" panose="020F0502020204030204" pitchFamily="34" charset="0"/>
                <a:cs typeface="Calibri" panose="020F0502020204030204" pitchFamily="34" charset="0"/>
              </a:rPr>
              <a:t>l</a:t>
            </a:r>
            <a:r>
              <a:rPr lang="tr-TR" sz="5200" b="1" dirty="0" smtClean="0">
                <a:solidFill>
                  <a:srgbClr val="B50B78"/>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 </a:t>
            </a:r>
            <a:r>
              <a:rPr lang="tr-TR" sz="5200" b="1" dirty="0" smtClean="0">
                <a:solidFill>
                  <a:srgbClr val="FF0000"/>
                </a:solidFill>
                <a:latin typeface="Calibri" panose="020F0502020204030204" pitchFamily="34" charset="0"/>
                <a:cs typeface="Calibri" panose="020F0502020204030204" pitchFamily="34" charset="0"/>
              </a:rPr>
              <a:t>b</a:t>
            </a:r>
            <a:r>
              <a:rPr lang="tr-TR" sz="5200" b="1" dirty="0" smtClean="0">
                <a:solidFill>
                  <a:srgbClr val="00B0F0"/>
                </a:solidFill>
                <a:latin typeface="Calibri" panose="020F0502020204030204" pitchFamily="34" charset="0"/>
                <a:cs typeface="Calibri" panose="020F0502020204030204" pitchFamily="34" charset="0"/>
              </a:rPr>
              <a:t>e</a:t>
            </a:r>
            <a:r>
              <a:rPr lang="tr-TR" sz="5200" b="1" dirty="0" smtClean="0">
                <a:solidFill>
                  <a:srgbClr val="EF19C1"/>
                </a:solidFill>
                <a:latin typeface="Calibri" panose="020F0502020204030204" pitchFamily="34" charset="0"/>
                <a:cs typeface="Calibri" panose="020F0502020204030204" pitchFamily="34" charset="0"/>
              </a:rPr>
              <a:t>s</a:t>
            </a:r>
            <a:r>
              <a:rPr lang="tr-TR" sz="5200" b="1" dirty="0" smtClean="0">
                <a:solidFill>
                  <a:srgbClr val="0070C0"/>
                </a:solidFill>
                <a:latin typeface="Calibri" panose="020F0502020204030204" pitchFamily="34" charset="0"/>
                <a:cs typeface="Calibri" panose="020F0502020204030204" pitchFamily="34" charset="0"/>
              </a:rPr>
              <a:t>l</a:t>
            </a:r>
            <a:r>
              <a:rPr lang="tr-TR" sz="5200" b="1" dirty="0" smtClean="0">
                <a:solidFill>
                  <a:srgbClr val="FFC000"/>
                </a:solidFill>
                <a:latin typeface="Calibri" panose="020F0502020204030204" pitchFamily="34" charset="0"/>
                <a:cs typeface="Calibri" panose="020F0502020204030204" pitchFamily="34" charset="0"/>
              </a:rPr>
              <a:t>e</a:t>
            </a:r>
            <a:r>
              <a:rPr lang="tr-TR" sz="5200" b="1" dirty="0" smtClean="0">
                <a:solidFill>
                  <a:srgbClr val="00B050"/>
                </a:solidFill>
                <a:latin typeface="Calibri" panose="020F0502020204030204" pitchFamily="34" charset="0"/>
                <a:cs typeface="Calibri" panose="020F0502020204030204" pitchFamily="34" charset="0"/>
              </a:rPr>
              <a:t>n</a:t>
            </a:r>
            <a:r>
              <a:rPr lang="tr-TR" sz="5200" b="1" dirty="0" smtClean="0">
                <a:solidFill>
                  <a:srgbClr val="C00000"/>
                </a:solidFill>
                <a:latin typeface="Calibri" panose="020F0502020204030204" pitchFamily="34" charset="0"/>
                <a:cs typeface="Calibri" panose="020F0502020204030204" pitchFamily="34" charset="0"/>
              </a:rPr>
              <a:t>e</a:t>
            </a:r>
            <a:r>
              <a:rPr lang="tr-TR" sz="5200" b="1" dirty="0" smtClean="0">
                <a:solidFill>
                  <a:schemeClr val="accent4"/>
                </a:solidFill>
                <a:latin typeface="Calibri" panose="020F0502020204030204" pitchFamily="34" charset="0"/>
                <a:cs typeface="Calibri" panose="020F0502020204030204" pitchFamily="34" charset="0"/>
              </a:rPr>
              <a:t>l</a:t>
            </a:r>
            <a:r>
              <a:rPr lang="tr-TR" sz="5200" b="1" dirty="0" smtClean="0">
                <a:solidFill>
                  <a:srgbClr val="0070C0"/>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m</a:t>
            </a:r>
            <a:r>
              <a:rPr lang="tr-TR" sz="5200" b="1" i="1" dirty="0" smtClean="0">
                <a:solidFill>
                  <a:srgbClr val="FF0000"/>
                </a:solidFill>
                <a:latin typeface="Calibri" panose="020F0502020204030204" pitchFamily="34" charset="0"/>
                <a:cs typeface="Calibri" panose="020F0502020204030204" pitchFamily="34" charset="0"/>
              </a:rPr>
              <a:t/>
            </a:r>
            <a:br>
              <a:rPr lang="tr-TR" sz="5200" b="1" i="1" dirty="0" smtClean="0">
                <a:solidFill>
                  <a:srgbClr val="FF000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 </a:t>
            </a:r>
            <a:r>
              <a:rPr lang="tr-TR" sz="5200" b="1" i="1" dirty="0" smtClean="0">
                <a:solidFill>
                  <a:srgbClr val="00B0F0"/>
                </a:solidFill>
                <a:latin typeface="Calibri" panose="020F0502020204030204" pitchFamily="34" charset="0"/>
                <a:cs typeface="Calibri" panose="020F0502020204030204" pitchFamily="34" charset="0"/>
              </a:rPr>
              <a:t>sağlıklı büyüyelim</a:t>
            </a:r>
            <a:br>
              <a:rPr lang="tr-TR" sz="5200" b="1" i="1" dirty="0" smtClean="0">
                <a:solidFill>
                  <a:srgbClr val="00B0F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mutlu yaşayalım</a:t>
            </a:r>
            <a:endParaRPr lang="tr-TR" sz="5200" b="1" i="1" dirty="0">
              <a:solidFill>
                <a:srgbClr val="FF0000"/>
              </a:solidFill>
              <a:latin typeface="Calibri" panose="020F0502020204030204" pitchFamily="34" charset="0"/>
              <a:cs typeface="Calibri" panose="020F0502020204030204" pitchFamily="34" charset="0"/>
            </a:endParaRP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691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a:t>
            </a:r>
            <a:r>
              <a:rPr lang="tr-TR" sz="2800" dirty="0" smtClean="0">
                <a:ea typeface="+mj-ea"/>
                <a:cs typeface="+mj-cs"/>
              </a:rPr>
              <a:t>. Dr. </a:t>
            </a:r>
            <a:r>
              <a:rPr lang="tr-TR" sz="2800" dirty="0">
                <a:ea typeface="+mj-ea"/>
                <a:cs typeface="+mj-cs"/>
              </a:rPr>
              <a:t>Asiye 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230263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öğeleri nelerdir?</a:t>
            </a:r>
            <a:endParaRPr lang="tr-TR" sz="4000" b="1" dirty="0">
              <a:solidFill>
                <a:srgbClr val="FF0000"/>
              </a:solidFill>
              <a:latin typeface="+mn-lt"/>
            </a:endParaRP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smtClean="0">
                <a:solidFill>
                  <a:srgbClr val="FF0000"/>
                </a:solidFill>
              </a:rPr>
              <a:t>-Karbonhidratlar </a:t>
            </a:r>
          </a:p>
          <a:p>
            <a:pPr marL="57150" indent="0">
              <a:buNone/>
            </a:pPr>
            <a:r>
              <a:rPr lang="tr-TR" sz="4800" i="1" dirty="0" smtClean="0">
                <a:solidFill>
                  <a:schemeClr val="accent1"/>
                </a:solidFill>
              </a:rPr>
              <a:t>-Proteinler</a:t>
            </a:r>
          </a:p>
          <a:p>
            <a:pPr marL="57150" indent="0">
              <a:buNone/>
            </a:pPr>
            <a:r>
              <a:rPr lang="tr-TR" sz="4800" i="1" dirty="0" smtClean="0">
                <a:solidFill>
                  <a:schemeClr val="accent6"/>
                </a:solidFill>
              </a:rPr>
              <a:t>-Yağlar</a:t>
            </a:r>
          </a:p>
          <a:p>
            <a:pPr marL="57150" indent="0">
              <a:buNone/>
            </a:pPr>
            <a:r>
              <a:rPr lang="tr-TR" sz="4800" i="1" dirty="0" smtClean="0">
                <a:solidFill>
                  <a:srgbClr val="00B050"/>
                </a:solidFill>
              </a:rPr>
              <a:t>-Vitaminler </a:t>
            </a:r>
          </a:p>
          <a:p>
            <a:pPr marL="57150" indent="0">
              <a:buNone/>
            </a:pPr>
            <a:r>
              <a:rPr lang="tr-TR" sz="4800" i="1" dirty="0" smtClean="0">
                <a:solidFill>
                  <a:schemeClr val="accent4"/>
                </a:solidFill>
              </a:rPr>
              <a:t>-Mineraller </a:t>
            </a:r>
          </a:p>
          <a:p>
            <a:pPr marL="57150" indent="0">
              <a:buNone/>
            </a:pPr>
            <a:r>
              <a:rPr lang="tr-TR" sz="4800" i="1" dirty="0" smtClean="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779257"/>
            <a:ext cx="4042792" cy="6061159"/>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2565317" y="6281583"/>
            <a:ext cx="2490460" cy="576000"/>
          </a:xfrm>
          <a:prstGeom prst="rect">
            <a:avLst/>
          </a:prstGeom>
        </p:spPr>
      </p:pic>
    </p:spTree>
    <p:extLst>
      <p:ext uri="{BB962C8B-B14F-4D97-AF65-F5344CB8AC3E}">
        <p14:creationId xmlns:p14="http://schemas.microsoft.com/office/powerpoint/2010/main" val="32844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smtClean="0"/>
              <a:t>Besinlerde </a:t>
            </a:r>
            <a:r>
              <a:rPr lang="tr-TR" dirty="0"/>
              <a:t>en çok bulunan besin </a:t>
            </a:r>
            <a:r>
              <a:rPr lang="tr-TR" dirty="0" smtClean="0"/>
              <a:t>ögesidir</a:t>
            </a:r>
          </a:p>
          <a:p>
            <a:r>
              <a:rPr lang="tr-TR" dirty="0" smtClean="0"/>
              <a:t>Vücudun harcadığı enerjinin büyük bölümünü sağlar</a:t>
            </a:r>
          </a:p>
          <a:p>
            <a:r>
              <a:rPr lang="tr-TR" dirty="0" smtClean="0"/>
              <a:t>Sindirim </a:t>
            </a:r>
            <a:r>
              <a:rPr lang="tr-TR" dirty="0"/>
              <a:t>sonrası kanda glukoz olarak </a:t>
            </a:r>
            <a:r>
              <a:rPr lang="tr-TR" dirty="0" smtClean="0"/>
              <a:t>bulunur</a:t>
            </a:r>
          </a:p>
          <a:p>
            <a:r>
              <a:rPr lang="tr-TR" dirty="0" smtClean="0"/>
              <a:t>Karbonhidratlar </a:t>
            </a:r>
            <a:r>
              <a:rPr lang="tr-TR" dirty="0"/>
              <a:t>karaciğer ve kaslarda glikojen olarak </a:t>
            </a:r>
            <a:r>
              <a:rPr lang="tr-TR" dirty="0" smtClean="0"/>
              <a:t>depolanır </a:t>
            </a:r>
          </a:p>
          <a:p>
            <a:r>
              <a:rPr lang="tr-TR" dirty="0" smtClean="0"/>
              <a:t>Günlük </a:t>
            </a:r>
            <a:r>
              <a:rPr lang="tr-TR" dirty="0"/>
              <a:t>fazla alınan karbonhidrat </a:t>
            </a:r>
            <a:r>
              <a:rPr lang="tr-TR" dirty="0" smtClean="0"/>
              <a:t>yağa dönüşerek depolanır</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6522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smtClean="0"/>
              <a:t>Basit karbonhidratlar ya da basit şekerler</a:t>
            </a:r>
          </a:p>
          <a:p>
            <a:pPr marL="0" indent="0" algn="ctr">
              <a:buNone/>
            </a:pPr>
            <a:endParaRPr lang="tr-TR" dirty="0" smtClean="0"/>
          </a:p>
          <a:p>
            <a:pPr marL="0" indent="0" algn="ctr">
              <a:buNone/>
            </a:pPr>
            <a:r>
              <a:rPr lang="tr-TR" dirty="0" smtClean="0"/>
              <a:t>toz şeker </a:t>
            </a:r>
          </a:p>
          <a:p>
            <a:pPr marL="0" indent="0" algn="ctr">
              <a:buNone/>
            </a:pPr>
            <a:r>
              <a:rPr lang="tr-TR" dirty="0" smtClean="0"/>
              <a:t>(çay şekeri)</a:t>
            </a:r>
            <a:r>
              <a:rPr lang="tr-TR" dirty="0" err="1" smtClean="0"/>
              <a:t>dir</a:t>
            </a:r>
            <a:endParaRPr lang="tr-TR" dirty="0" smtClean="0"/>
          </a:p>
          <a:p>
            <a:pPr marL="0" indent="0" algn="ctr">
              <a:buNone/>
            </a:pPr>
            <a:endParaRPr lang="tr-TR" b="1" dirty="0" smtClean="0">
              <a:solidFill>
                <a:srgbClr val="FF0000"/>
              </a:solidFill>
              <a:sym typeface="Wingdings" panose="05000000000000000000" pitchFamily="2" charset="2"/>
            </a:endParaRPr>
          </a:p>
          <a:p>
            <a:pPr marL="0" indent="0" algn="ctr">
              <a:buNone/>
            </a:pPr>
            <a:r>
              <a:rPr lang="tr-TR" b="1" dirty="0" smtClean="0">
                <a:solidFill>
                  <a:srgbClr val="FF0000"/>
                </a:solidFill>
                <a:sym typeface="Wingdings" panose="05000000000000000000" pitchFamily="2" charset="2"/>
              </a:rPr>
              <a:t>Basit karbonhidratlardan u</a:t>
            </a:r>
            <a:r>
              <a:rPr lang="tr-TR" b="1" dirty="0" smtClean="0">
                <a:solidFill>
                  <a:srgbClr val="FF0000"/>
                </a:solidFill>
              </a:rPr>
              <a:t>zak durup, tüketmememizde yarar var</a:t>
            </a:r>
            <a:endParaRPr lang="tr-TR" b="1" dirty="0">
              <a:solidFill>
                <a:srgbClr val="FF0000"/>
              </a:solidFill>
            </a:endParaRPr>
          </a:p>
          <a:p>
            <a:pPr lvl="1"/>
            <a:endParaRPr lang="tr-TR" dirty="0" smtClean="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5314" b="9968"/>
          <a:stretch/>
        </p:blipFill>
        <p:spPr>
          <a:xfrm flipH="1">
            <a:off x="0" y="4783729"/>
            <a:ext cx="4576635" cy="2074271"/>
          </a:xfrm>
          <a:prstGeom prst="rect">
            <a:avLst/>
          </a:prstGeom>
        </p:spPr>
      </p:pic>
    </p:spTree>
    <p:extLst>
      <p:ext uri="{BB962C8B-B14F-4D97-AF65-F5344CB8AC3E}">
        <p14:creationId xmlns:p14="http://schemas.microsoft.com/office/powerpoint/2010/main" val="32233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En </a:t>
            </a:r>
            <a:r>
              <a:rPr lang="tr-TR" dirty="0"/>
              <a:t>fazla enerji </a:t>
            </a:r>
            <a:r>
              <a:rPr lang="tr-TR" dirty="0" smtClean="0"/>
              <a:t>veren </a:t>
            </a:r>
            <a:r>
              <a:rPr lang="tr-TR" dirty="0"/>
              <a:t>besin </a:t>
            </a:r>
            <a:r>
              <a:rPr lang="tr-TR" dirty="0" smtClean="0"/>
              <a:t>öğesidir</a:t>
            </a:r>
          </a:p>
          <a:p>
            <a:r>
              <a:rPr lang="tr-TR" dirty="0"/>
              <a:t>Sindirim </a:t>
            </a:r>
            <a:r>
              <a:rPr lang="tr-TR" dirty="0" smtClean="0"/>
              <a:t>sistemimizde </a:t>
            </a:r>
            <a:r>
              <a:rPr lang="tr-TR" dirty="0"/>
              <a:t>yapı taşlarını oluşturan yağ asitlerine ayrılarak </a:t>
            </a:r>
            <a:r>
              <a:rPr lang="tr-TR" dirty="0" smtClean="0"/>
              <a:t>emilir</a:t>
            </a:r>
          </a:p>
          <a:p>
            <a:pPr lvl="1"/>
            <a:r>
              <a:rPr lang="tr-TR" dirty="0"/>
              <a:t>Bir kısmı enerji için </a:t>
            </a:r>
            <a:r>
              <a:rPr lang="tr-TR" dirty="0" smtClean="0"/>
              <a:t>kullanılır</a:t>
            </a:r>
          </a:p>
          <a:p>
            <a:pPr lvl="1"/>
            <a:r>
              <a:rPr lang="tr-TR" dirty="0" smtClean="0"/>
              <a:t>Bir </a:t>
            </a:r>
            <a:r>
              <a:rPr lang="tr-TR" dirty="0"/>
              <a:t>kısmı depo </a:t>
            </a:r>
            <a:r>
              <a:rPr lang="tr-TR" dirty="0" smtClean="0"/>
              <a:t>yağ olarak kullanılır</a:t>
            </a:r>
          </a:p>
          <a:p>
            <a:pPr lvl="1"/>
            <a:r>
              <a:rPr lang="tr-TR" dirty="0" smtClean="0"/>
              <a:t>Diğerleri </a:t>
            </a:r>
            <a:r>
              <a:rPr lang="tr-TR" dirty="0"/>
              <a:t>de vücudun düzenli çalışmasında etkinliği olan bazı hormonların ve kolesterolün yapımında </a:t>
            </a:r>
            <a:r>
              <a:rPr lang="tr-TR" dirty="0" smtClean="0"/>
              <a:t>kullanılır</a:t>
            </a:r>
            <a:endParaRPr lang="tr-TR" dirty="0"/>
          </a:p>
          <a:p>
            <a:r>
              <a:rPr lang="tr-TR" dirty="0"/>
              <a:t>Bazı vitaminlerin emilim ve taşınmasında görev </a:t>
            </a:r>
            <a:r>
              <a:rPr lang="tr-TR" dirty="0" smtClean="0"/>
              <a:t>alırlar</a:t>
            </a:r>
            <a:r>
              <a:rPr lang="tr-TR" dirty="0"/>
              <a:t>!</a:t>
            </a:r>
            <a:endParaRPr lang="tr-TR" dirty="0" smtClean="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3476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1512</Words>
  <Application>Microsoft Office PowerPoint</Application>
  <PresentationFormat>Ekran Gösterisi (4:3)</PresentationFormat>
  <Paragraphs>276</Paragraphs>
  <Slides>41</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41</vt:i4>
      </vt:variant>
    </vt:vector>
  </HeadingPairs>
  <TitlesOfParts>
    <vt:vector size="49" baseType="lpstr">
      <vt:lpstr>Arial</vt:lpstr>
      <vt:lpstr>Calibri</vt:lpstr>
      <vt:lpstr>Calibri Light</vt:lpstr>
      <vt:lpstr>Comic Sans MS</vt:lpstr>
      <vt:lpstr>Segoe UI Black</vt:lpstr>
      <vt:lpstr>Times New Roman</vt:lpstr>
      <vt:lpstr>Wingdings</vt: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PowerPoint Sunusu</vt:lpstr>
      <vt:lpstr>Minerallerin kaynakları nelerdir?</vt:lpstr>
      <vt:lpstr>Minerallerin kaynakları nelerdir?</vt:lpstr>
      <vt:lpstr>Minerallerin kaynakları nelerdir?</vt:lpstr>
      <vt:lpstr>Su</vt:lpstr>
      <vt:lpstr>PowerPoint Sunusu</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PowerPoint Sunusu</vt:lpstr>
      <vt:lpstr>PowerPoint Sunusu</vt:lpstr>
      <vt:lpstr>PowerPoint Sunusu</vt:lpstr>
      <vt:lpstr>PowerPoint Sunusu</vt:lpstr>
      <vt:lpstr>PowerPoint Sunusu</vt:lpstr>
      <vt:lpstr>PowerPoint Sunusu</vt:lpstr>
      <vt:lpstr>Yeterli ve dengeli beslenelim  sağlıklı büyüyelim mutlu yaşayalım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HATİCE BERNA KARAKAŞ</cp:lastModifiedBy>
  <cp:revision>428</cp:revision>
  <cp:lastPrinted>2018-03-21T14:00:30Z</cp:lastPrinted>
  <dcterms:created xsi:type="dcterms:W3CDTF">2016-02-29T15:38:30Z</dcterms:created>
  <dcterms:modified xsi:type="dcterms:W3CDTF">2019-02-04T13:27:22Z</dcterms:modified>
</cp:coreProperties>
</file>